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1507A0-9FC6-462E-8433-9C87DE063F76}" v="50" dt="2026-05-20T11:24:23.9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2373" autoAdjust="0"/>
  </p:normalViewPr>
  <p:slideViewPr>
    <p:cSldViewPr snapToGrid="0">
      <p:cViewPr>
        <p:scale>
          <a:sx n="50" d="100"/>
          <a:sy n="50" d="100"/>
        </p:scale>
        <p:origin x="29"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ja Vratarič" userId="dee720af-e24c-468c-9a64-0f88fe603156" providerId="ADAL" clId="{5E22FBF2-9721-4A3D-9F09-1F4E520154C6}"/>
    <pc:docChg chg="undo custSel modSld">
      <pc:chgData name="Sonja Vratarič" userId="dee720af-e24c-468c-9a64-0f88fe603156" providerId="ADAL" clId="{5E22FBF2-9721-4A3D-9F09-1F4E520154C6}" dt="2026-05-20T11:24:23.986" v="3450"/>
      <pc:docMkLst>
        <pc:docMk/>
      </pc:docMkLst>
      <pc:sldChg chg="modSp mod">
        <pc:chgData name="Sonja Vratarič" userId="dee720af-e24c-468c-9a64-0f88fe603156" providerId="ADAL" clId="{5E22FBF2-9721-4A3D-9F09-1F4E520154C6}" dt="2026-05-20T11:24:11.614" v="3449"/>
        <pc:sldMkLst>
          <pc:docMk/>
          <pc:sldMk cId="217404619" sldId="256"/>
        </pc:sldMkLst>
        <pc:spChg chg="mod">
          <ac:chgData name="Sonja Vratarič" userId="dee720af-e24c-468c-9a64-0f88fe603156" providerId="ADAL" clId="{5E22FBF2-9721-4A3D-9F09-1F4E520154C6}" dt="2026-05-18T08:59:45.915" v="4" actId="313"/>
          <ac:spMkLst>
            <pc:docMk/>
            <pc:sldMk cId="217404619" sldId="256"/>
            <ac:spMk id="2" creationId="{B948E741-A8E5-C5EC-6B89-46D5A683A077}"/>
          </ac:spMkLst>
        </pc:spChg>
        <pc:spChg chg="mod">
          <ac:chgData name="Sonja Vratarič" userId="dee720af-e24c-468c-9a64-0f88fe603156" providerId="ADAL" clId="{5E22FBF2-9721-4A3D-9F09-1F4E520154C6}" dt="2026-05-20T11:24:11.614" v="3449"/>
          <ac:spMkLst>
            <pc:docMk/>
            <pc:sldMk cId="217404619" sldId="256"/>
            <ac:spMk id="5" creationId="{3A8BBA73-3D40-86E6-91D4-6AAA40A4B115}"/>
          </ac:spMkLst>
        </pc:spChg>
      </pc:sldChg>
      <pc:sldChg chg="modSp mod">
        <pc:chgData name="Sonja Vratarič" userId="dee720af-e24c-468c-9a64-0f88fe603156" providerId="ADAL" clId="{5E22FBF2-9721-4A3D-9F09-1F4E520154C6}" dt="2026-05-18T09:08:52.042" v="91" actId="27636"/>
        <pc:sldMkLst>
          <pc:docMk/>
          <pc:sldMk cId="1027268184" sldId="257"/>
        </pc:sldMkLst>
        <pc:spChg chg="mod">
          <ac:chgData name="Sonja Vratarič" userId="dee720af-e24c-468c-9a64-0f88fe603156" providerId="ADAL" clId="{5E22FBF2-9721-4A3D-9F09-1F4E520154C6}" dt="2026-05-18T09:01:08.466" v="58" actId="20577"/>
          <ac:spMkLst>
            <pc:docMk/>
            <pc:sldMk cId="1027268184" sldId="257"/>
            <ac:spMk id="2" creationId="{EBCE1EF8-6EE9-EAC3-53F8-45EBBA956EFE}"/>
          </ac:spMkLst>
        </pc:spChg>
        <pc:spChg chg="mod">
          <ac:chgData name="Sonja Vratarič" userId="dee720af-e24c-468c-9a64-0f88fe603156" providerId="ADAL" clId="{5E22FBF2-9721-4A3D-9F09-1F4E520154C6}" dt="2026-05-18T09:08:52.042" v="91" actId="27636"/>
          <ac:spMkLst>
            <pc:docMk/>
            <pc:sldMk cId="1027268184" sldId="257"/>
            <ac:spMk id="3" creationId="{9C4030C3-9A5A-0DAB-9222-85C3493D35DB}"/>
          </ac:spMkLst>
        </pc:spChg>
      </pc:sldChg>
      <pc:sldChg chg="modSp mod">
        <pc:chgData name="Sonja Vratarič" userId="dee720af-e24c-468c-9a64-0f88fe603156" providerId="ADAL" clId="{5E22FBF2-9721-4A3D-9F09-1F4E520154C6}" dt="2026-05-18T09:15:18.715" v="231" actId="6549"/>
        <pc:sldMkLst>
          <pc:docMk/>
          <pc:sldMk cId="1932663038" sldId="258"/>
        </pc:sldMkLst>
        <pc:spChg chg="mod">
          <ac:chgData name="Sonja Vratarič" userId="dee720af-e24c-468c-9a64-0f88fe603156" providerId="ADAL" clId="{5E22FBF2-9721-4A3D-9F09-1F4E520154C6}" dt="2026-05-18T09:10:36.043" v="142" actId="20577"/>
          <ac:spMkLst>
            <pc:docMk/>
            <pc:sldMk cId="1932663038" sldId="258"/>
            <ac:spMk id="2" creationId="{344992E9-B77A-5047-ED12-176089E8C5C7}"/>
          </ac:spMkLst>
        </pc:spChg>
        <pc:spChg chg="mod">
          <ac:chgData name="Sonja Vratarič" userId="dee720af-e24c-468c-9a64-0f88fe603156" providerId="ADAL" clId="{5E22FBF2-9721-4A3D-9F09-1F4E520154C6}" dt="2026-05-18T09:15:18.715" v="231" actId="6549"/>
          <ac:spMkLst>
            <pc:docMk/>
            <pc:sldMk cId="1932663038" sldId="258"/>
            <ac:spMk id="3" creationId="{C7453084-E2B7-2B59-7CDC-08E24AB867A8}"/>
          </ac:spMkLst>
        </pc:spChg>
      </pc:sldChg>
      <pc:sldChg chg="modSp mod">
        <pc:chgData name="Sonja Vratarič" userId="dee720af-e24c-468c-9a64-0f88fe603156" providerId="ADAL" clId="{5E22FBF2-9721-4A3D-9F09-1F4E520154C6}" dt="2026-05-20T11:24:23.986" v="3450"/>
        <pc:sldMkLst>
          <pc:docMk/>
          <pc:sldMk cId="915912313" sldId="259"/>
        </pc:sldMkLst>
        <pc:spChg chg="mod">
          <ac:chgData name="Sonja Vratarič" userId="dee720af-e24c-468c-9a64-0f88fe603156" providerId="ADAL" clId="{5E22FBF2-9721-4A3D-9F09-1F4E520154C6}" dt="2026-05-18T09:16:27.628" v="233" actId="20577"/>
          <ac:spMkLst>
            <pc:docMk/>
            <pc:sldMk cId="915912313" sldId="259"/>
            <ac:spMk id="4" creationId="{2B952915-D66F-3780-D2A6-795A707D03C6}"/>
          </ac:spMkLst>
        </pc:spChg>
        <pc:spChg chg="mod">
          <ac:chgData name="Sonja Vratarič" userId="dee720af-e24c-468c-9a64-0f88fe603156" providerId="ADAL" clId="{5E22FBF2-9721-4A3D-9F09-1F4E520154C6}" dt="2026-05-20T11:24:23.986" v="3450"/>
          <ac:spMkLst>
            <pc:docMk/>
            <pc:sldMk cId="915912313" sldId="259"/>
            <ac:spMk id="7" creationId="{1878A68E-CAF1-02C4-FBD8-E2B9BE4333A2}"/>
          </ac:spMkLst>
        </pc:spChg>
      </pc:sldChg>
      <pc:sldChg chg="modSp mod">
        <pc:chgData name="Sonja Vratarič" userId="dee720af-e24c-468c-9a64-0f88fe603156" providerId="ADAL" clId="{5E22FBF2-9721-4A3D-9F09-1F4E520154C6}" dt="2026-05-18T09:34:12.187" v="455" actId="113"/>
        <pc:sldMkLst>
          <pc:docMk/>
          <pc:sldMk cId="1529593664" sldId="260"/>
        </pc:sldMkLst>
        <pc:spChg chg="mod">
          <ac:chgData name="Sonja Vratarič" userId="dee720af-e24c-468c-9a64-0f88fe603156" providerId="ADAL" clId="{5E22FBF2-9721-4A3D-9F09-1F4E520154C6}" dt="2026-05-18T09:17:05.538" v="264" actId="6549"/>
          <ac:spMkLst>
            <pc:docMk/>
            <pc:sldMk cId="1529593664" sldId="260"/>
            <ac:spMk id="2" creationId="{4E53F795-1CE6-17FC-2A12-7A05393668E7}"/>
          </ac:spMkLst>
        </pc:spChg>
        <pc:spChg chg="mod">
          <ac:chgData name="Sonja Vratarič" userId="dee720af-e24c-468c-9a64-0f88fe603156" providerId="ADAL" clId="{5E22FBF2-9721-4A3D-9F09-1F4E520154C6}" dt="2026-05-18T09:34:12.187" v="455" actId="113"/>
          <ac:spMkLst>
            <pc:docMk/>
            <pc:sldMk cId="1529593664" sldId="260"/>
            <ac:spMk id="3" creationId="{E1C49F4E-13E6-A560-128A-7F5B36E461B1}"/>
          </ac:spMkLst>
        </pc:spChg>
      </pc:sldChg>
      <pc:sldChg chg="modSp mod">
        <pc:chgData name="Sonja Vratarič" userId="dee720af-e24c-468c-9a64-0f88fe603156" providerId="ADAL" clId="{5E22FBF2-9721-4A3D-9F09-1F4E520154C6}" dt="2026-05-18T11:06:45.677" v="664" actId="113"/>
        <pc:sldMkLst>
          <pc:docMk/>
          <pc:sldMk cId="22270019" sldId="261"/>
        </pc:sldMkLst>
        <pc:spChg chg="mod">
          <ac:chgData name="Sonja Vratarič" userId="dee720af-e24c-468c-9a64-0f88fe603156" providerId="ADAL" clId="{5E22FBF2-9721-4A3D-9F09-1F4E520154C6}" dt="2026-05-18T09:35:08.943" v="478" actId="20577"/>
          <ac:spMkLst>
            <pc:docMk/>
            <pc:sldMk cId="22270019" sldId="261"/>
            <ac:spMk id="2" creationId="{9AE50A29-F074-9F21-ED70-40648DDB2B40}"/>
          </ac:spMkLst>
        </pc:spChg>
        <pc:spChg chg="mod">
          <ac:chgData name="Sonja Vratarič" userId="dee720af-e24c-468c-9a64-0f88fe603156" providerId="ADAL" clId="{5E22FBF2-9721-4A3D-9F09-1F4E520154C6}" dt="2026-05-18T11:02:39.997" v="539" actId="20577"/>
          <ac:spMkLst>
            <pc:docMk/>
            <pc:sldMk cId="22270019" sldId="261"/>
            <ac:spMk id="3" creationId="{960D6105-4548-4BEE-88E6-75549FC63449}"/>
          </ac:spMkLst>
        </pc:spChg>
        <pc:graphicFrameChg chg="mod modGraphic">
          <ac:chgData name="Sonja Vratarič" userId="dee720af-e24c-468c-9a64-0f88fe603156" providerId="ADAL" clId="{5E22FBF2-9721-4A3D-9F09-1F4E520154C6}" dt="2026-05-18T11:06:45.677" v="664" actId="113"/>
          <ac:graphicFrameMkLst>
            <pc:docMk/>
            <pc:sldMk cId="22270019" sldId="261"/>
            <ac:graphicFrameMk id="5" creationId="{E91FB2D9-E59B-0FD7-7D6F-00188D39685E}"/>
          </ac:graphicFrameMkLst>
        </pc:graphicFrameChg>
      </pc:sldChg>
      <pc:sldChg chg="modSp mod">
        <pc:chgData name="Sonja Vratarič" userId="dee720af-e24c-468c-9a64-0f88fe603156" providerId="ADAL" clId="{5E22FBF2-9721-4A3D-9F09-1F4E520154C6}" dt="2026-05-18T11:13:19.678" v="755" actId="113"/>
        <pc:sldMkLst>
          <pc:docMk/>
          <pc:sldMk cId="3860608590" sldId="262"/>
        </pc:sldMkLst>
        <pc:spChg chg="mod">
          <ac:chgData name="Sonja Vratarič" userId="dee720af-e24c-468c-9a64-0f88fe603156" providerId="ADAL" clId="{5E22FBF2-9721-4A3D-9F09-1F4E520154C6}" dt="2026-05-18T11:07:58.341" v="701" actId="20577"/>
          <ac:spMkLst>
            <pc:docMk/>
            <pc:sldMk cId="3860608590" sldId="262"/>
            <ac:spMk id="5" creationId="{8E0A218C-CEF5-8E8E-BB61-BFF590134B5A}"/>
          </ac:spMkLst>
        </pc:spChg>
        <pc:graphicFrameChg chg="mod modGraphic">
          <ac:chgData name="Sonja Vratarič" userId="dee720af-e24c-468c-9a64-0f88fe603156" providerId="ADAL" clId="{5E22FBF2-9721-4A3D-9F09-1F4E520154C6}" dt="2026-05-18T11:13:19.678" v="755" actId="113"/>
          <ac:graphicFrameMkLst>
            <pc:docMk/>
            <pc:sldMk cId="3860608590" sldId="262"/>
            <ac:graphicFrameMk id="8" creationId="{35D4D07F-C8AB-983A-0967-66D848CFD9CB}"/>
          </ac:graphicFrameMkLst>
        </pc:graphicFrameChg>
      </pc:sldChg>
      <pc:sldChg chg="modSp mod">
        <pc:chgData name="Sonja Vratarič" userId="dee720af-e24c-468c-9a64-0f88fe603156" providerId="ADAL" clId="{5E22FBF2-9721-4A3D-9F09-1F4E520154C6}" dt="2026-05-18T11:18:08.832" v="824" actId="27636"/>
        <pc:sldMkLst>
          <pc:docMk/>
          <pc:sldMk cId="1980848162" sldId="263"/>
        </pc:sldMkLst>
        <pc:spChg chg="mod">
          <ac:chgData name="Sonja Vratarič" userId="dee720af-e24c-468c-9a64-0f88fe603156" providerId="ADAL" clId="{5E22FBF2-9721-4A3D-9F09-1F4E520154C6}" dt="2026-05-18T11:14:15.951" v="786" actId="6549"/>
          <ac:spMkLst>
            <pc:docMk/>
            <pc:sldMk cId="1980848162" sldId="263"/>
            <ac:spMk id="2" creationId="{AE6AE0DC-C99C-4F4E-2883-10B7ACB244E7}"/>
          </ac:spMkLst>
        </pc:spChg>
        <pc:spChg chg="mod">
          <ac:chgData name="Sonja Vratarič" userId="dee720af-e24c-468c-9a64-0f88fe603156" providerId="ADAL" clId="{5E22FBF2-9721-4A3D-9F09-1F4E520154C6}" dt="2026-05-18T11:18:08.832" v="824" actId="27636"/>
          <ac:spMkLst>
            <pc:docMk/>
            <pc:sldMk cId="1980848162" sldId="263"/>
            <ac:spMk id="3" creationId="{6D9D173E-0A71-8900-CC3D-2593FD00ACBF}"/>
          </ac:spMkLst>
        </pc:spChg>
      </pc:sldChg>
      <pc:sldChg chg="modSp mod">
        <pc:chgData name="Sonja Vratarič" userId="dee720af-e24c-468c-9a64-0f88fe603156" providerId="ADAL" clId="{5E22FBF2-9721-4A3D-9F09-1F4E520154C6}" dt="2026-05-18T11:29:39.435" v="995" actId="113"/>
        <pc:sldMkLst>
          <pc:docMk/>
          <pc:sldMk cId="877233404" sldId="264"/>
        </pc:sldMkLst>
        <pc:spChg chg="mod">
          <ac:chgData name="Sonja Vratarič" userId="dee720af-e24c-468c-9a64-0f88fe603156" providerId="ADAL" clId="{5E22FBF2-9721-4A3D-9F09-1F4E520154C6}" dt="2026-05-18T11:23:31.536" v="867" actId="6549"/>
          <ac:spMkLst>
            <pc:docMk/>
            <pc:sldMk cId="877233404" sldId="264"/>
            <ac:spMk id="2" creationId="{A9CC8B51-0E12-38D3-6A98-B78BAFF3E457}"/>
          </ac:spMkLst>
        </pc:spChg>
        <pc:spChg chg="mod">
          <ac:chgData name="Sonja Vratarič" userId="dee720af-e24c-468c-9a64-0f88fe603156" providerId="ADAL" clId="{5E22FBF2-9721-4A3D-9F09-1F4E520154C6}" dt="2026-05-18T11:29:39.435" v="995" actId="113"/>
          <ac:spMkLst>
            <pc:docMk/>
            <pc:sldMk cId="877233404" sldId="264"/>
            <ac:spMk id="4" creationId="{92212D32-AF90-F2EE-34BB-4316AF775EA5}"/>
          </ac:spMkLst>
        </pc:spChg>
      </pc:sldChg>
      <pc:sldChg chg="modSp mod">
        <pc:chgData name="Sonja Vratarič" userId="dee720af-e24c-468c-9a64-0f88fe603156" providerId="ADAL" clId="{5E22FBF2-9721-4A3D-9F09-1F4E520154C6}" dt="2026-05-18T11:40:05.232" v="1036" actId="108"/>
        <pc:sldMkLst>
          <pc:docMk/>
          <pc:sldMk cId="925308151" sldId="265"/>
        </pc:sldMkLst>
        <pc:spChg chg="mod">
          <ac:chgData name="Sonja Vratarič" userId="dee720af-e24c-468c-9a64-0f88fe603156" providerId="ADAL" clId="{5E22FBF2-9721-4A3D-9F09-1F4E520154C6}" dt="2026-05-18T11:37:51.360" v="1029" actId="6549"/>
          <ac:spMkLst>
            <pc:docMk/>
            <pc:sldMk cId="925308151" sldId="265"/>
            <ac:spMk id="2" creationId="{342B544D-EFF9-0FB7-753F-211398136CA6}"/>
          </ac:spMkLst>
        </pc:spChg>
        <pc:graphicFrameChg chg="mod modGraphic">
          <ac:chgData name="Sonja Vratarič" userId="dee720af-e24c-468c-9a64-0f88fe603156" providerId="ADAL" clId="{5E22FBF2-9721-4A3D-9F09-1F4E520154C6}" dt="2026-05-18T11:40:05.232" v="1036" actId="108"/>
          <ac:graphicFrameMkLst>
            <pc:docMk/>
            <pc:sldMk cId="925308151" sldId="265"/>
            <ac:graphicFrameMk id="9" creationId="{E1BEBFDD-EB32-9C9A-3573-2C3A7614B19D}"/>
          </ac:graphicFrameMkLst>
        </pc:graphicFrameChg>
      </pc:sldChg>
      <pc:sldChg chg="modSp mod">
        <pc:chgData name="Sonja Vratarič" userId="dee720af-e24c-468c-9a64-0f88fe603156" providerId="ADAL" clId="{5E22FBF2-9721-4A3D-9F09-1F4E520154C6}" dt="2026-05-18T11:47:43.182" v="1187" actId="6549"/>
        <pc:sldMkLst>
          <pc:docMk/>
          <pc:sldMk cId="1318830079" sldId="266"/>
        </pc:sldMkLst>
        <pc:spChg chg="mod">
          <ac:chgData name="Sonja Vratarič" userId="dee720af-e24c-468c-9a64-0f88fe603156" providerId="ADAL" clId="{5E22FBF2-9721-4A3D-9F09-1F4E520154C6}" dt="2026-05-18T11:41:21.541" v="1073" actId="6549"/>
          <ac:spMkLst>
            <pc:docMk/>
            <pc:sldMk cId="1318830079" sldId="266"/>
            <ac:spMk id="2" creationId="{941FC17A-77E3-55B7-262C-0B807A7465E4}"/>
          </ac:spMkLst>
        </pc:spChg>
        <pc:spChg chg="mod">
          <ac:chgData name="Sonja Vratarič" userId="dee720af-e24c-468c-9a64-0f88fe603156" providerId="ADAL" clId="{5E22FBF2-9721-4A3D-9F09-1F4E520154C6}" dt="2026-05-18T11:47:43.182" v="1187" actId="6549"/>
          <ac:spMkLst>
            <pc:docMk/>
            <pc:sldMk cId="1318830079" sldId="266"/>
            <ac:spMk id="3" creationId="{279852D9-199B-2E16-F2E7-FF15F747A66C}"/>
          </ac:spMkLst>
        </pc:spChg>
      </pc:sldChg>
      <pc:sldChg chg="modSp mod">
        <pc:chgData name="Sonja Vratarič" userId="dee720af-e24c-468c-9a64-0f88fe603156" providerId="ADAL" clId="{5E22FBF2-9721-4A3D-9F09-1F4E520154C6}" dt="2026-05-18T12:30:54.698" v="1894" actId="20577"/>
        <pc:sldMkLst>
          <pc:docMk/>
          <pc:sldMk cId="2687761885" sldId="267"/>
        </pc:sldMkLst>
        <pc:spChg chg="mod">
          <ac:chgData name="Sonja Vratarič" userId="dee720af-e24c-468c-9a64-0f88fe603156" providerId="ADAL" clId="{5E22FBF2-9721-4A3D-9F09-1F4E520154C6}" dt="2026-05-18T11:52:30.702" v="1219" actId="20577"/>
          <ac:spMkLst>
            <pc:docMk/>
            <pc:sldMk cId="2687761885" sldId="267"/>
            <ac:spMk id="2" creationId="{16002C0B-28AF-0A22-E156-32D0BDCA1370}"/>
          </ac:spMkLst>
        </pc:spChg>
        <pc:spChg chg="mod">
          <ac:chgData name="Sonja Vratarič" userId="dee720af-e24c-468c-9a64-0f88fe603156" providerId="ADAL" clId="{5E22FBF2-9721-4A3D-9F09-1F4E520154C6}" dt="2026-05-18T12:30:54.698" v="1894" actId="20577"/>
          <ac:spMkLst>
            <pc:docMk/>
            <pc:sldMk cId="2687761885" sldId="267"/>
            <ac:spMk id="7" creationId="{2AB7395A-256E-A32D-67C1-4B7F18895BFA}"/>
          </ac:spMkLst>
        </pc:spChg>
      </pc:sldChg>
      <pc:sldChg chg="modSp mod">
        <pc:chgData name="Sonja Vratarič" userId="dee720af-e24c-468c-9a64-0f88fe603156" providerId="ADAL" clId="{5E22FBF2-9721-4A3D-9F09-1F4E520154C6}" dt="2026-05-18T12:06:42.311" v="1354"/>
        <pc:sldMkLst>
          <pc:docMk/>
          <pc:sldMk cId="574226124" sldId="268"/>
        </pc:sldMkLst>
        <pc:spChg chg="mod">
          <ac:chgData name="Sonja Vratarič" userId="dee720af-e24c-468c-9a64-0f88fe603156" providerId="ADAL" clId="{5E22FBF2-9721-4A3D-9F09-1F4E520154C6}" dt="2026-05-18T12:05:41.403" v="1338" actId="20577"/>
          <ac:spMkLst>
            <pc:docMk/>
            <pc:sldMk cId="574226124" sldId="268"/>
            <ac:spMk id="5" creationId="{D53CAA31-E64A-1759-F8E0-9F4F68635F0C}"/>
          </ac:spMkLst>
        </pc:spChg>
        <pc:spChg chg="mod">
          <ac:chgData name="Sonja Vratarič" userId="dee720af-e24c-468c-9a64-0f88fe603156" providerId="ADAL" clId="{5E22FBF2-9721-4A3D-9F09-1F4E520154C6}" dt="2026-05-18T12:06:42.311" v="1354"/>
          <ac:spMkLst>
            <pc:docMk/>
            <pc:sldMk cId="574226124" sldId="268"/>
            <ac:spMk id="6" creationId="{EDC34566-B422-2772-469E-52281873A33C}"/>
          </ac:spMkLst>
        </pc:spChg>
      </pc:sldChg>
      <pc:sldChg chg="modSp mod">
        <pc:chgData name="Sonja Vratarič" userId="dee720af-e24c-468c-9a64-0f88fe603156" providerId="ADAL" clId="{5E22FBF2-9721-4A3D-9F09-1F4E520154C6}" dt="2026-05-18T12:11:15.181" v="1515" actId="20577"/>
        <pc:sldMkLst>
          <pc:docMk/>
          <pc:sldMk cId="2754747220" sldId="269"/>
        </pc:sldMkLst>
        <pc:spChg chg="mod">
          <ac:chgData name="Sonja Vratarič" userId="dee720af-e24c-468c-9a64-0f88fe603156" providerId="ADAL" clId="{5E22FBF2-9721-4A3D-9F09-1F4E520154C6}" dt="2026-05-18T12:07:47.489" v="1428" actId="20577"/>
          <ac:spMkLst>
            <pc:docMk/>
            <pc:sldMk cId="2754747220" sldId="269"/>
            <ac:spMk id="2" creationId="{34E4D7C1-3F50-0BDB-FA6D-DB2E2B7EA3F9}"/>
          </ac:spMkLst>
        </pc:spChg>
        <pc:spChg chg="mod">
          <ac:chgData name="Sonja Vratarič" userId="dee720af-e24c-468c-9a64-0f88fe603156" providerId="ADAL" clId="{5E22FBF2-9721-4A3D-9F09-1F4E520154C6}" dt="2026-05-18T12:11:15.181" v="1515" actId="20577"/>
          <ac:spMkLst>
            <pc:docMk/>
            <pc:sldMk cId="2754747220" sldId="269"/>
            <ac:spMk id="3" creationId="{86CCFB3D-7BD7-C95B-5BE7-9C9516DE7072}"/>
          </ac:spMkLst>
        </pc:spChg>
      </pc:sldChg>
      <pc:sldChg chg="modSp mod">
        <pc:chgData name="Sonja Vratarič" userId="dee720af-e24c-468c-9a64-0f88fe603156" providerId="ADAL" clId="{5E22FBF2-9721-4A3D-9F09-1F4E520154C6}" dt="2026-05-18T12:15:17.726" v="1649" actId="27636"/>
        <pc:sldMkLst>
          <pc:docMk/>
          <pc:sldMk cId="4012455078" sldId="270"/>
        </pc:sldMkLst>
        <pc:spChg chg="mod">
          <ac:chgData name="Sonja Vratarič" userId="dee720af-e24c-468c-9a64-0f88fe603156" providerId="ADAL" clId="{5E22FBF2-9721-4A3D-9F09-1F4E520154C6}" dt="2026-05-18T12:12:26.691" v="1601" actId="6549"/>
          <ac:spMkLst>
            <pc:docMk/>
            <pc:sldMk cId="4012455078" sldId="270"/>
            <ac:spMk id="2" creationId="{71BDB584-76C2-9713-CA87-E8D29551EB9C}"/>
          </ac:spMkLst>
        </pc:spChg>
        <pc:spChg chg="mod">
          <ac:chgData name="Sonja Vratarič" userId="dee720af-e24c-468c-9a64-0f88fe603156" providerId="ADAL" clId="{5E22FBF2-9721-4A3D-9F09-1F4E520154C6}" dt="2026-05-18T12:15:17.726" v="1649" actId="27636"/>
          <ac:spMkLst>
            <pc:docMk/>
            <pc:sldMk cId="4012455078" sldId="270"/>
            <ac:spMk id="3" creationId="{6AFCC97E-5BA1-4642-3F9A-17CFC428237D}"/>
          </ac:spMkLst>
        </pc:spChg>
      </pc:sldChg>
      <pc:sldChg chg="modSp mod">
        <pc:chgData name="Sonja Vratarič" userId="dee720af-e24c-468c-9a64-0f88fe603156" providerId="ADAL" clId="{5E22FBF2-9721-4A3D-9F09-1F4E520154C6}" dt="2026-05-18T12:20:55.244" v="1782" actId="27636"/>
        <pc:sldMkLst>
          <pc:docMk/>
          <pc:sldMk cId="1637051927" sldId="271"/>
        </pc:sldMkLst>
        <pc:spChg chg="mod">
          <ac:chgData name="Sonja Vratarič" userId="dee720af-e24c-468c-9a64-0f88fe603156" providerId="ADAL" clId="{5E22FBF2-9721-4A3D-9F09-1F4E520154C6}" dt="2026-05-18T12:17:20.165" v="1705" actId="20577"/>
          <ac:spMkLst>
            <pc:docMk/>
            <pc:sldMk cId="1637051927" sldId="271"/>
            <ac:spMk id="2" creationId="{394F2A29-E846-C318-15EC-34E697CEDBA7}"/>
          </ac:spMkLst>
        </pc:spChg>
        <pc:spChg chg="mod">
          <ac:chgData name="Sonja Vratarič" userId="dee720af-e24c-468c-9a64-0f88fe603156" providerId="ADAL" clId="{5E22FBF2-9721-4A3D-9F09-1F4E520154C6}" dt="2026-05-18T12:20:55.244" v="1782" actId="27636"/>
          <ac:spMkLst>
            <pc:docMk/>
            <pc:sldMk cId="1637051927" sldId="271"/>
            <ac:spMk id="3" creationId="{121765C3-695B-7A30-FB51-4955B6339CA9}"/>
          </ac:spMkLst>
        </pc:spChg>
      </pc:sldChg>
      <pc:sldChg chg="modSp mod">
        <pc:chgData name="Sonja Vratarič" userId="dee720af-e24c-468c-9a64-0f88fe603156" providerId="ADAL" clId="{5E22FBF2-9721-4A3D-9F09-1F4E520154C6}" dt="2026-05-18T12:30:05.243" v="1877" actId="27636"/>
        <pc:sldMkLst>
          <pc:docMk/>
          <pc:sldMk cId="3052884884" sldId="272"/>
        </pc:sldMkLst>
        <pc:spChg chg="mod">
          <ac:chgData name="Sonja Vratarič" userId="dee720af-e24c-468c-9a64-0f88fe603156" providerId="ADAL" clId="{5E22FBF2-9721-4A3D-9F09-1F4E520154C6}" dt="2026-05-18T12:27:16.329" v="1816" actId="20577"/>
          <ac:spMkLst>
            <pc:docMk/>
            <pc:sldMk cId="3052884884" sldId="272"/>
            <ac:spMk id="2" creationId="{C4F75EE9-B1E9-CA4C-5A23-440E742AB295}"/>
          </ac:spMkLst>
        </pc:spChg>
        <pc:spChg chg="mod">
          <ac:chgData name="Sonja Vratarič" userId="dee720af-e24c-468c-9a64-0f88fe603156" providerId="ADAL" clId="{5E22FBF2-9721-4A3D-9F09-1F4E520154C6}" dt="2026-05-18T12:30:05.243" v="1877" actId="27636"/>
          <ac:spMkLst>
            <pc:docMk/>
            <pc:sldMk cId="3052884884" sldId="272"/>
            <ac:spMk id="3" creationId="{1444CD82-5B4C-38F7-6928-A514920D404C}"/>
          </ac:spMkLst>
        </pc:spChg>
      </pc:sldChg>
      <pc:sldChg chg="modSp mod">
        <pc:chgData name="Sonja Vratarič" userId="dee720af-e24c-468c-9a64-0f88fe603156" providerId="ADAL" clId="{5E22FBF2-9721-4A3D-9F09-1F4E520154C6}" dt="2026-05-20T10:26:23.421" v="2041" actId="6549"/>
        <pc:sldMkLst>
          <pc:docMk/>
          <pc:sldMk cId="1822354290" sldId="273"/>
        </pc:sldMkLst>
        <pc:spChg chg="mod">
          <ac:chgData name="Sonja Vratarič" userId="dee720af-e24c-468c-9a64-0f88fe603156" providerId="ADAL" clId="{5E22FBF2-9721-4A3D-9F09-1F4E520154C6}" dt="2026-05-20T10:18:40.094" v="1933" actId="20577"/>
          <ac:spMkLst>
            <pc:docMk/>
            <pc:sldMk cId="1822354290" sldId="273"/>
            <ac:spMk id="2" creationId="{515BEC39-AA43-53C5-0ABE-1EB9898C5219}"/>
          </ac:spMkLst>
        </pc:spChg>
        <pc:spChg chg="mod">
          <ac:chgData name="Sonja Vratarič" userId="dee720af-e24c-468c-9a64-0f88fe603156" providerId="ADAL" clId="{5E22FBF2-9721-4A3D-9F09-1F4E520154C6}" dt="2026-05-20T10:26:23.421" v="2041" actId="6549"/>
          <ac:spMkLst>
            <pc:docMk/>
            <pc:sldMk cId="1822354290" sldId="273"/>
            <ac:spMk id="3" creationId="{6F15AD63-42B0-DCD0-1880-99C77E2CB360}"/>
          </ac:spMkLst>
        </pc:spChg>
      </pc:sldChg>
      <pc:sldChg chg="modSp mod">
        <pc:chgData name="Sonja Vratarič" userId="dee720af-e24c-468c-9a64-0f88fe603156" providerId="ADAL" clId="{5E22FBF2-9721-4A3D-9F09-1F4E520154C6}" dt="2026-05-20T10:32:28.722" v="2200" actId="27636"/>
        <pc:sldMkLst>
          <pc:docMk/>
          <pc:sldMk cId="2671980037" sldId="274"/>
        </pc:sldMkLst>
        <pc:spChg chg="mod">
          <ac:chgData name="Sonja Vratarič" userId="dee720af-e24c-468c-9a64-0f88fe603156" providerId="ADAL" clId="{5E22FBF2-9721-4A3D-9F09-1F4E520154C6}" dt="2026-05-20T10:27:47.230" v="2106" actId="6549"/>
          <ac:spMkLst>
            <pc:docMk/>
            <pc:sldMk cId="2671980037" sldId="274"/>
            <ac:spMk id="2" creationId="{5B36C77B-38B8-AEDB-956A-7879B4813BA1}"/>
          </ac:spMkLst>
        </pc:spChg>
        <pc:spChg chg="mod">
          <ac:chgData name="Sonja Vratarič" userId="dee720af-e24c-468c-9a64-0f88fe603156" providerId="ADAL" clId="{5E22FBF2-9721-4A3D-9F09-1F4E520154C6}" dt="2026-05-20T10:32:28.722" v="2200" actId="27636"/>
          <ac:spMkLst>
            <pc:docMk/>
            <pc:sldMk cId="2671980037" sldId="274"/>
            <ac:spMk id="3" creationId="{BB7AF01B-E9F6-440E-D528-D021F56CD985}"/>
          </ac:spMkLst>
        </pc:spChg>
      </pc:sldChg>
      <pc:sldChg chg="modSp mod">
        <pc:chgData name="Sonja Vratarič" userId="dee720af-e24c-468c-9a64-0f88fe603156" providerId="ADAL" clId="{5E22FBF2-9721-4A3D-9F09-1F4E520154C6}" dt="2026-05-20T10:41:09.392" v="2558" actId="20577"/>
        <pc:sldMkLst>
          <pc:docMk/>
          <pc:sldMk cId="3726393160" sldId="275"/>
        </pc:sldMkLst>
        <pc:spChg chg="mod">
          <ac:chgData name="Sonja Vratarič" userId="dee720af-e24c-468c-9a64-0f88fe603156" providerId="ADAL" clId="{5E22FBF2-9721-4A3D-9F09-1F4E520154C6}" dt="2026-05-20T10:33:47.458" v="2229" actId="6549"/>
          <ac:spMkLst>
            <pc:docMk/>
            <pc:sldMk cId="3726393160" sldId="275"/>
            <ac:spMk id="5" creationId="{92530F25-180D-2740-F03A-4ED1C283E6C8}"/>
          </ac:spMkLst>
        </pc:spChg>
        <pc:spChg chg="mod">
          <ac:chgData name="Sonja Vratarič" userId="dee720af-e24c-468c-9a64-0f88fe603156" providerId="ADAL" clId="{5E22FBF2-9721-4A3D-9F09-1F4E520154C6}" dt="2026-05-20T10:41:08.139" v="2552" actId="27636"/>
          <ac:spMkLst>
            <pc:docMk/>
            <pc:sldMk cId="3726393160" sldId="275"/>
            <ac:spMk id="8" creationId="{B5440C7C-5658-0822-6141-3A4D949B86DA}"/>
          </ac:spMkLst>
        </pc:spChg>
        <pc:spChg chg="mod">
          <ac:chgData name="Sonja Vratarič" userId="dee720af-e24c-468c-9a64-0f88fe603156" providerId="ADAL" clId="{5E22FBF2-9721-4A3D-9F09-1F4E520154C6}" dt="2026-05-20T10:41:09.392" v="2558" actId="20577"/>
          <ac:spMkLst>
            <pc:docMk/>
            <pc:sldMk cId="3726393160" sldId="275"/>
            <ac:spMk id="9" creationId="{1F0DF925-6890-490D-C8AD-22B1B4FEDBF0}"/>
          </ac:spMkLst>
        </pc:spChg>
      </pc:sldChg>
      <pc:sldChg chg="modSp mod">
        <pc:chgData name="Sonja Vratarič" userId="dee720af-e24c-468c-9a64-0f88fe603156" providerId="ADAL" clId="{5E22FBF2-9721-4A3D-9F09-1F4E520154C6}" dt="2026-05-20T10:54:04.434" v="2960" actId="6549"/>
        <pc:sldMkLst>
          <pc:docMk/>
          <pc:sldMk cId="986578359" sldId="276"/>
        </pc:sldMkLst>
        <pc:spChg chg="mod">
          <ac:chgData name="Sonja Vratarič" userId="dee720af-e24c-468c-9a64-0f88fe603156" providerId="ADAL" clId="{5E22FBF2-9721-4A3D-9F09-1F4E520154C6}" dt="2026-05-20T10:50:23.227" v="2903" actId="20577"/>
          <ac:spMkLst>
            <pc:docMk/>
            <pc:sldMk cId="986578359" sldId="276"/>
            <ac:spMk id="5" creationId="{BFE8A878-5012-3E52-30FE-73C6A0378E4A}"/>
          </ac:spMkLst>
        </pc:spChg>
        <pc:spChg chg="mod">
          <ac:chgData name="Sonja Vratarič" userId="dee720af-e24c-468c-9a64-0f88fe603156" providerId="ADAL" clId="{5E22FBF2-9721-4A3D-9F09-1F4E520154C6}" dt="2026-05-20T10:54:04.434" v="2960" actId="6549"/>
          <ac:spMkLst>
            <pc:docMk/>
            <pc:sldMk cId="986578359" sldId="276"/>
            <ac:spMk id="6" creationId="{F9C191A0-31F2-1E2C-4712-D9BDE2415895}"/>
          </ac:spMkLst>
        </pc:spChg>
      </pc:sldChg>
      <pc:sldChg chg="modSp mod">
        <pc:chgData name="Sonja Vratarič" userId="dee720af-e24c-468c-9a64-0f88fe603156" providerId="ADAL" clId="{5E22FBF2-9721-4A3D-9F09-1F4E520154C6}" dt="2026-05-20T10:54:51.622" v="2997" actId="20577"/>
        <pc:sldMkLst>
          <pc:docMk/>
          <pc:sldMk cId="459574773" sldId="277"/>
        </pc:sldMkLst>
        <pc:spChg chg="mod">
          <ac:chgData name="Sonja Vratarič" userId="dee720af-e24c-468c-9a64-0f88fe603156" providerId="ADAL" clId="{5E22FBF2-9721-4A3D-9F09-1F4E520154C6}" dt="2026-05-20T10:54:51.622" v="2997" actId="20577"/>
          <ac:spMkLst>
            <pc:docMk/>
            <pc:sldMk cId="459574773" sldId="277"/>
            <ac:spMk id="2" creationId="{9ADD2A80-75C3-B1CA-8BC0-36827681F7CF}"/>
          </ac:spMkLst>
        </pc:spChg>
        <pc:spChg chg="mod">
          <ac:chgData name="Sonja Vratarič" userId="dee720af-e24c-468c-9a64-0f88fe603156" providerId="ADAL" clId="{5E22FBF2-9721-4A3D-9F09-1F4E520154C6}" dt="2026-05-20T10:53:09.085" v="2945" actId="20577"/>
          <ac:spMkLst>
            <pc:docMk/>
            <pc:sldMk cId="459574773" sldId="277"/>
            <ac:spMk id="3" creationId="{EA453A29-937D-395D-FF71-5D10C94F545F}"/>
          </ac:spMkLst>
        </pc:spChg>
      </pc:sldChg>
      <pc:sldChg chg="modSp mod">
        <pc:chgData name="Sonja Vratarič" userId="dee720af-e24c-468c-9a64-0f88fe603156" providerId="ADAL" clId="{5E22FBF2-9721-4A3D-9F09-1F4E520154C6}" dt="2026-05-20T11:00:26.548" v="3040" actId="20577"/>
        <pc:sldMkLst>
          <pc:docMk/>
          <pc:sldMk cId="2332419142" sldId="278"/>
        </pc:sldMkLst>
        <pc:spChg chg="mod">
          <ac:chgData name="Sonja Vratarič" userId="dee720af-e24c-468c-9a64-0f88fe603156" providerId="ADAL" clId="{5E22FBF2-9721-4A3D-9F09-1F4E520154C6}" dt="2026-05-20T10:54:20.033" v="2983" actId="20577"/>
          <ac:spMkLst>
            <pc:docMk/>
            <pc:sldMk cId="2332419142" sldId="278"/>
            <ac:spMk id="2" creationId="{69202CAD-47FC-4859-C987-D43A68ED4EDB}"/>
          </ac:spMkLst>
        </pc:spChg>
        <pc:spChg chg="mod">
          <ac:chgData name="Sonja Vratarič" userId="dee720af-e24c-468c-9a64-0f88fe603156" providerId="ADAL" clId="{5E22FBF2-9721-4A3D-9F09-1F4E520154C6}" dt="2026-05-20T11:00:26.548" v="3040" actId="20577"/>
          <ac:spMkLst>
            <pc:docMk/>
            <pc:sldMk cId="2332419142" sldId="278"/>
            <ac:spMk id="3" creationId="{C294954A-E019-5A64-9C2F-5A069AFF6523}"/>
          </ac:spMkLst>
        </pc:spChg>
      </pc:sldChg>
      <pc:sldChg chg="modSp mod">
        <pc:chgData name="Sonja Vratarič" userId="dee720af-e24c-468c-9a64-0f88fe603156" providerId="ADAL" clId="{5E22FBF2-9721-4A3D-9F09-1F4E520154C6}" dt="2026-05-20T11:02:13.661" v="3105" actId="27636"/>
        <pc:sldMkLst>
          <pc:docMk/>
          <pc:sldMk cId="121972589" sldId="279"/>
        </pc:sldMkLst>
        <pc:spChg chg="mod">
          <ac:chgData name="Sonja Vratarič" userId="dee720af-e24c-468c-9a64-0f88fe603156" providerId="ADAL" clId="{5E22FBF2-9721-4A3D-9F09-1F4E520154C6}" dt="2026-05-20T11:00:51.091" v="3098" actId="6549"/>
          <ac:spMkLst>
            <pc:docMk/>
            <pc:sldMk cId="121972589" sldId="279"/>
            <ac:spMk id="2" creationId="{B16B5346-2148-987D-9A96-B0B53168594A}"/>
          </ac:spMkLst>
        </pc:spChg>
        <pc:spChg chg="mod">
          <ac:chgData name="Sonja Vratarič" userId="dee720af-e24c-468c-9a64-0f88fe603156" providerId="ADAL" clId="{5E22FBF2-9721-4A3D-9F09-1F4E520154C6}" dt="2026-05-20T11:02:13.661" v="3105" actId="27636"/>
          <ac:spMkLst>
            <pc:docMk/>
            <pc:sldMk cId="121972589" sldId="279"/>
            <ac:spMk id="3" creationId="{40184656-D712-404A-9285-E734172FB34F}"/>
          </ac:spMkLst>
        </pc:spChg>
      </pc:sldChg>
      <pc:sldChg chg="modSp mod">
        <pc:chgData name="Sonja Vratarič" userId="dee720af-e24c-468c-9a64-0f88fe603156" providerId="ADAL" clId="{5E22FBF2-9721-4A3D-9F09-1F4E520154C6}" dt="2026-05-20T11:07:57.827" v="3219" actId="27636"/>
        <pc:sldMkLst>
          <pc:docMk/>
          <pc:sldMk cId="360597844" sldId="280"/>
        </pc:sldMkLst>
        <pc:spChg chg="mod">
          <ac:chgData name="Sonja Vratarič" userId="dee720af-e24c-468c-9a64-0f88fe603156" providerId="ADAL" clId="{5E22FBF2-9721-4A3D-9F09-1F4E520154C6}" dt="2026-05-20T11:02:52.315" v="3210" actId="6549"/>
          <ac:spMkLst>
            <pc:docMk/>
            <pc:sldMk cId="360597844" sldId="280"/>
            <ac:spMk id="2" creationId="{411327B3-37AB-CFE5-1A8E-E796B77EB59E}"/>
          </ac:spMkLst>
        </pc:spChg>
        <pc:spChg chg="mod">
          <ac:chgData name="Sonja Vratarič" userId="dee720af-e24c-468c-9a64-0f88fe603156" providerId="ADAL" clId="{5E22FBF2-9721-4A3D-9F09-1F4E520154C6}" dt="2026-05-20T11:07:57.827" v="3219" actId="27636"/>
          <ac:spMkLst>
            <pc:docMk/>
            <pc:sldMk cId="360597844" sldId="280"/>
            <ac:spMk id="3" creationId="{C4CFC040-3CA6-4E7B-9D6C-73EC04932A9D}"/>
          </ac:spMkLst>
        </pc:spChg>
      </pc:sldChg>
      <pc:sldChg chg="modSp mod">
        <pc:chgData name="Sonja Vratarič" userId="dee720af-e24c-468c-9a64-0f88fe603156" providerId="ADAL" clId="{5E22FBF2-9721-4A3D-9F09-1F4E520154C6}" dt="2026-05-20T11:12:32.647" v="3335" actId="12"/>
        <pc:sldMkLst>
          <pc:docMk/>
          <pc:sldMk cId="1218876944" sldId="281"/>
        </pc:sldMkLst>
        <pc:spChg chg="mod">
          <ac:chgData name="Sonja Vratarič" userId="dee720af-e24c-468c-9a64-0f88fe603156" providerId="ADAL" clId="{5E22FBF2-9721-4A3D-9F09-1F4E520154C6}" dt="2026-05-20T11:09:42.847" v="3248" actId="6549"/>
          <ac:spMkLst>
            <pc:docMk/>
            <pc:sldMk cId="1218876944" sldId="281"/>
            <ac:spMk id="2" creationId="{8FCD6389-C618-E8FA-8E11-F6DE556B8651}"/>
          </ac:spMkLst>
        </pc:spChg>
        <pc:spChg chg="mod">
          <ac:chgData name="Sonja Vratarič" userId="dee720af-e24c-468c-9a64-0f88fe603156" providerId="ADAL" clId="{5E22FBF2-9721-4A3D-9F09-1F4E520154C6}" dt="2026-05-20T11:12:32.647" v="3335" actId="12"/>
          <ac:spMkLst>
            <pc:docMk/>
            <pc:sldMk cId="1218876944" sldId="281"/>
            <ac:spMk id="3" creationId="{B6885828-B1ED-6D2E-0B0D-5BBF6812FEEA}"/>
          </ac:spMkLst>
        </pc:spChg>
      </pc:sldChg>
      <pc:sldChg chg="modSp mod">
        <pc:chgData name="Sonja Vratarič" userId="dee720af-e24c-468c-9a64-0f88fe603156" providerId="ADAL" clId="{5E22FBF2-9721-4A3D-9F09-1F4E520154C6}" dt="2026-05-20T11:14:51.594" v="3350" actId="12"/>
        <pc:sldMkLst>
          <pc:docMk/>
          <pc:sldMk cId="4161145593" sldId="282"/>
        </pc:sldMkLst>
        <pc:spChg chg="mod">
          <ac:chgData name="Sonja Vratarič" userId="dee720af-e24c-468c-9a64-0f88fe603156" providerId="ADAL" clId="{5E22FBF2-9721-4A3D-9F09-1F4E520154C6}" dt="2026-05-20T11:13:08.533" v="3336"/>
          <ac:spMkLst>
            <pc:docMk/>
            <pc:sldMk cId="4161145593" sldId="282"/>
            <ac:spMk id="2" creationId="{4DF795E2-A228-E20E-1A3D-5724CCC599EA}"/>
          </ac:spMkLst>
        </pc:spChg>
        <pc:spChg chg="mod">
          <ac:chgData name="Sonja Vratarič" userId="dee720af-e24c-468c-9a64-0f88fe603156" providerId="ADAL" clId="{5E22FBF2-9721-4A3D-9F09-1F4E520154C6}" dt="2026-05-20T11:14:51.594" v="3350" actId="12"/>
          <ac:spMkLst>
            <pc:docMk/>
            <pc:sldMk cId="4161145593" sldId="282"/>
            <ac:spMk id="3" creationId="{4996EC75-F93D-AE56-5298-3BBE80CFF23B}"/>
          </ac:spMkLst>
        </pc:spChg>
      </pc:sldChg>
      <pc:sldChg chg="modSp mod">
        <pc:chgData name="Sonja Vratarič" userId="dee720af-e24c-468c-9a64-0f88fe603156" providerId="ADAL" clId="{5E22FBF2-9721-4A3D-9F09-1F4E520154C6}" dt="2026-05-20T11:16:53.254" v="3366" actId="20577"/>
        <pc:sldMkLst>
          <pc:docMk/>
          <pc:sldMk cId="1287479945" sldId="283"/>
        </pc:sldMkLst>
        <pc:spChg chg="mod">
          <ac:chgData name="Sonja Vratarič" userId="dee720af-e24c-468c-9a64-0f88fe603156" providerId="ADAL" clId="{5E22FBF2-9721-4A3D-9F09-1F4E520154C6}" dt="2026-05-20T11:15:15.375" v="3351"/>
          <ac:spMkLst>
            <pc:docMk/>
            <pc:sldMk cId="1287479945" sldId="283"/>
            <ac:spMk id="2" creationId="{6649CD83-F532-0C30-DA2A-64AAE3563157}"/>
          </ac:spMkLst>
        </pc:spChg>
        <pc:spChg chg="mod">
          <ac:chgData name="Sonja Vratarič" userId="dee720af-e24c-468c-9a64-0f88fe603156" providerId="ADAL" clId="{5E22FBF2-9721-4A3D-9F09-1F4E520154C6}" dt="2026-05-20T11:16:53.254" v="3366" actId="20577"/>
          <ac:spMkLst>
            <pc:docMk/>
            <pc:sldMk cId="1287479945" sldId="283"/>
            <ac:spMk id="3" creationId="{BA087E48-2A04-BBA4-A54A-EE68D1CC7E2C}"/>
          </ac:spMkLst>
        </pc:spChg>
      </pc:sldChg>
      <pc:sldChg chg="modSp mod">
        <pc:chgData name="Sonja Vratarič" userId="dee720af-e24c-468c-9a64-0f88fe603156" providerId="ADAL" clId="{5E22FBF2-9721-4A3D-9F09-1F4E520154C6}" dt="2026-05-20T11:19:33.154" v="3399" actId="113"/>
        <pc:sldMkLst>
          <pc:docMk/>
          <pc:sldMk cId="3148170025" sldId="284"/>
        </pc:sldMkLst>
        <pc:spChg chg="mod">
          <ac:chgData name="Sonja Vratarič" userId="dee720af-e24c-468c-9a64-0f88fe603156" providerId="ADAL" clId="{5E22FBF2-9721-4A3D-9F09-1F4E520154C6}" dt="2026-05-20T11:17:13.894" v="3367"/>
          <ac:spMkLst>
            <pc:docMk/>
            <pc:sldMk cId="3148170025" sldId="284"/>
            <ac:spMk id="2" creationId="{16F530EC-CF48-17DA-3D72-E2D229382357}"/>
          </ac:spMkLst>
        </pc:spChg>
        <pc:spChg chg="mod">
          <ac:chgData name="Sonja Vratarič" userId="dee720af-e24c-468c-9a64-0f88fe603156" providerId="ADAL" clId="{5E22FBF2-9721-4A3D-9F09-1F4E520154C6}" dt="2026-05-20T11:18:31.341" v="3393" actId="27636"/>
          <ac:spMkLst>
            <pc:docMk/>
            <pc:sldMk cId="3148170025" sldId="284"/>
            <ac:spMk id="4" creationId="{370DF3CB-C27A-1F23-D08C-5789C6DD859A}"/>
          </ac:spMkLst>
        </pc:spChg>
        <pc:spChg chg="mod">
          <ac:chgData name="Sonja Vratarič" userId="dee720af-e24c-468c-9a64-0f88fe603156" providerId="ADAL" clId="{5E22FBF2-9721-4A3D-9F09-1F4E520154C6}" dt="2026-05-20T11:19:33.154" v="3399" actId="113"/>
          <ac:spMkLst>
            <pc:docMk/>
            <pc:sldMk cId="3148170025" sldId="284"/>
            <ac:spMk id="5" creationId="{BC1ED8D6-654F-746F-2CBC-AAF7B9052CD0}"/>
          </ac:spMkLst>
        </pc:spChg>
      </pc:sldChg>
      <pc:sldChg chg="modSp mod">
        <pc:chgData name="Sonja Vratarič" userId="dee720af-e24c-468c-9a64-0f88fe603156" providerId="ADAL" clId="{5E22FBF2-9721-4A3D-9F09-1F4E520154C6}" dt="2026-05-20T11:22:10.425" v="3441" actId="207"/>
        <pc:sldMkLst>
          <pc:docMk/>
          <pc:sldMk cId="2382382998" sldId="285"/>
        </pc:sldMkLst>
        <pc:spChg chg="mod">
          <ac:chgData name="Sonja Vratarič" userId="dee720af-e24c-468c-9a64-0f88fe603156" providerId="ADAL" clId="{5E22FBF2-9721-4A3D-9F09-1F4E520154C6}" dt="2026-05-20T11:20:28.534" v="3428" actId="20577"/>
          <ac:spMkLst>
            <pc:docMk/>
            <pc:sldMk cId="2382382998" sldId="285"/>
            <ac:spMk id="5" creationId="{4CAE0736-450B-D32A-AB83-D3E6EFBE5212}"/>
          </ac:spMkLst>
        </pc:spChg>
        <pc:spChg chg="mod">
          <ac:chgData name="Sonja Vratarič" userId="dee720af-e24c-468c-9a64-0f88fe603156" providerId="ADAL" clId="{5E22FBF2-9721-4A3D-9F09-1F4E520154C6}" dt="2026-05-20T11:22:10.425" v="3441" actId="207"/>
          <ac:spMkLst>
            <pc:docMk/>
            <pc:sldMk cId="2382382998" sldId="285"/>
            <ac:spMk id="6" creationId="{CAC97EE4-182A-3ED9-9D77-8368E442AAA5}"/>
          </ac:spMkLst>
        </pc:spChg>
      </pc:sldChg>
      <pc:sldChg chg="modSp mod">
        <pc:chgData name="Sonja Vratarič" userId="dee720af-e24c-468c-9a64-0f88fe603156" providerId="ADAL" clId="{5E22FBF2-9721-4A3D-9F09-1F4E520154C6}" dt="2026-05-20T11:22:55.104" v="3448" actId="20577"/>
        <pc:sldMkLst>
          <pc:docMk/>
          <pc:sldMk cId="2517060242" sldId="286"/>
        </pc:sldMkLst>
        <pc:spChg chg="mod">
          <ac:chgData name="Sonja Vratarič" userId="dee720af-e24c-468c-9a64-0f88fe603156" providerId="ADAL" clId="{5E22FBF2-9721-4A3D-9F09-1F4E520154C6}" dt="2026-05-20T11:22:29.267" v="3446" actId="20577"/>
          <ac:spMkLst>
            <pc:docMk/>
            <pc:sldMk cId="2517060242" sldId="286"/>
            <ac:spMk id="4" creationId="{02C7982B-C8B2-D821-F153-08951E75AF41}"/>
          </ac:spMkLst>
        </pc:spChg>
        <pc:spChg chg="mod">
          <ac:chgData name="Sonja Vratarič" userId="dee720af-e24c-468c-9a64-0f88fe603156" providerId="ADAL" clId="{5E22FBF2-9721-4A3D-9F09-1F4E520154C6}" dt="2026-05-20T11:22:55.104" v="3448" actId="20577"/>
          <ac:spMkLst>
            <pc:docMk/>
            <pc:sldMk cId="2517060242" sldId="286"/>
            <ac:spMk id="5" creationId="{C3AE102F-0835-84F6-154D-348D4DA6DA4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C7BB41-0F61-420A-8397-09AE7CF3EDEE}"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C05FDE55-5728-440D-96B4-775AF8A2ED1A}">
      <dgm:prSet phldrT="[Text]" custT="1">
        <dgm:style>
          <a:lnRef idx="2">
            <a:schemeClr val="accent1"/>
          </a:lnRef>
          <a:fillRef idx="1">
            <a:schemeClr val="lt1"/>
          </a:fillRef>
          <a:effectRef idx="0">
            <a:schemeClr val="accent1"/>
          </a:effectRef>
          <a:fontRef idx="minor">
            <a:schemeClr val="dk1"/>
          </a:fontRef>
        </dgm:style>
      </dgm:prSet>
      <dgm:spPr/>
      <dgm:t>
        <a:bodyPr/>
        <a:lstStyle/>
        <a:p>
          <a:r>
            <a:rPr lang="sl-SI" sz="1800" b="1" dirty="0"/>
            <a:t>Turizem za vse</a:t>
          </a:r>
          <a:endParaRPr lang="en-US" sz="1800" b="1" dirty="0"/>
        </a:p>
      </dgm:t>
    </dgm:pt>
    <dgm:pt modelId="{66430935-319B-4844-95E6-C582E580D8DA}" type="parTrans" cxnId="{FB5E8DC4-A443-4039-9063-A2D87B8B737C}">
      <dgm:prSet/>
      <dgm:spPr/>
      <dgm:t>
        <a:bodyPr/>
        <a:lstStyle/>
        <a:p>
          <a:endParaRPr lang="en-US"/>
        </a:p>
      </dgm:t>
    </dgm:pt>
    <dgm:pt modelId="{36879497-729C-4150-8B70-2107B7540A5A}" type="sibTrans" cxnId="{FB5E8DC4-A443-4039-9063-A2D87B8B737C}">
      <dgm:prSet/>
      <dgm:spPr/>
      <dgm:t>
        <a:bodyPr/>
        <a:lstStyle/>
        <a:p>
          <a:endParaRPr lang="en-US"/>
        </a:p>
      </dgm:t>
    </dgm:pt>
    <dgm:pt modelId="{BBA2D856-559F-4A14-82B7-97D38F2CC502}">
      <dgm:prSet phldrT="[Text]" custT="1">
        <dgm:style>
          <a:lnRef idx="2">
            <a:schemeClr val="accent1"/>
          </a:lnRef>
          <a:fillRef idx="1">
            <a:schemeClr val="lt1"/>
          </a:fillRef>
          <a:effectRef idx="0">
            <a:schemeClr val="accent1"/>
          </a:effectRef>
          <a:fontRef idx="minor">
            <a:schemeClr val="dk1"/>
          </a:fontRef>
        </dgm:style>
      </dgm:prSet>
      <dgm:spPr/>
      <dgm:t>
        <a:bodyPr/>
        <a:lstStyle/>
        <a:p>
          <a:r>
            <a:rPr lang="sl-SI" sz="1200" b="1" dirty="0"/>
            <a:t>Dostopni turizem</a:t>
          </a:r>
          <a:endParaRPr lang="en-US" sz="1200" b="1" dirty="0"/>
        </a:p>
        <a:p>
          <a:r>
            <a:rPr lang="sl-SI" sz="1200" dirty="0"/>
            <a:t>zagotavlja možnost </a:t>
          </a:r>
          <a:r>
            <a:rPr lang="sl-SI" sz="1200" dirty="0" err="1"/>
            <a:t>koriščanja</a:t>
          </a:r>
          <a:r>
            <a:rPr lang="sl-SI" sz="1200" dirty="0"/>
            <a:t> in uživanja v turizmu ne glede na sposobnosti, status ali stanje posameznikov</a:t>
          </a:r>
          <a:endParaRPr lang="en-US" sz="1200" b="1" dirty="0"/>
        </a:p>
      </dgm:t>
    </dgm:pt>
    <dgm:pt modelId="{65245893-2DFE-4FF8-9210-FB6035B33222}" type="parTrans" cxnId="{075A4C2F-B716-498F-B7F1-D30AD5FA593D}">
      <dgm:prSet/>
      <dgm:spPr/>
      <dgm:t>
        <a:bodyPr/>
        <a:lstStyle/>
        <a:p>
          <a:endParaRPr lang="en-US"/>
        </a:p>
      </dgm:t>
    </dgm:pt>
    <dgm:pt modelId="{E164FB53-A390-4554-B4E5-4EABB5450B6B}" type="sibTrans" cxnId="{075A4C2F-B716-498F-B7F1-D30AD5FA593D}">
      <dgm:prSet/>
      <dgm:spPr/>
      <dgm:t>
        <a:bodyPr/>
        <a:lstStyle/>
        <a:p>
          <a:endParaRPr lang="en-US"/>
        </a:p>
      </dgm:t>
    </dgm:pt>
    <dgm:pt modelId="{C5DB2017-048A-43B3-A739-A1033F8F0492}">
      <dgm:prSet phldrT="[Text]">
        <dgm:style>
          <a:lnRef idx="2">
            <a:schemeClr val="accent1"/>
          </a:lnRef>
          <a:fillRef idx="1">
            <a:schemeClr val="lt1"/>
          </a:fillRef>
          <a:effectRef idx="0">
            <a:schemeClr val="accent1"/>
          </a:effectRef>
          <a:fontRef idx="minor">
            <a:schemeClr val="dk1"/>
          </a:fontRef>
        </dgm:style>
      </dgm:prSet>
      <dgm:spPr/>
      <dgm:t>
        <a:bodyPr/>
        <a:lstStyle/>
        <a:p>
          <a:r>
            <a:rPr lang="sl-SI" b="1" dirty="0"/>
            <a:t>Trajnostni turizem</a:t>
          </a:r>
          <a:endParaRPr lang="en-US" b="1" dirty="0"/>
        </a:p>
        <a:p>
          <a:r>
            <a:rPr lang="sl-SI" dirty="0"/>
            <a:t>prispeva k varstvu </a:t>
          </a:r>
          <a:r>
            <a:rPr lang="sl-SI" dirty="0" err="1"/>
            <a:t>okoljskih</a:t>
          </a:r>
          <a:r>
            <a:rPr lang="sl-SI" dirty="0"/>
            <a:t> in kulturnih virov ter k blaginji lokalnih skupnosti.</a:t>
          </a:r>
          <a:endParaRPr lang="en-US" b="1" dirty="0"/>
        </a:p>
      </dgm:t>
    </dgm:pt>
    <dgm:pt modelId="{0B83AD50-A8E3-41EB-80D5-8380771A543D}" type="parTrans" cxnId="{0DC0E835-04CA-481D-9BDD-0C77AE2F4CFB}">
      <dgm:prSet/>
      <dgm:spPr/>
      <dgm:t>
        <a:bodyPr/>
        <a:lstStyle/>
        <a:p>
          <a:endParaRPr lang="en-US"/>
        </a:p>
      </dgm:t>
    </dgm:pt>
    <dgm:pt modelId="{A3F496CD-C49D-4877-8CC0-05B3B86A07F6}" type="sibTrans" cxnId="{0DC0E835-04CA-481D-9BDD-0C77AE2F4CFB}">
      <dgm:prSet/>
      <dgm:spPr/>
      <dgm:t>
        <a:bodyPr/>
        <a:lstStyle/>
        <a:p>
          <a:endParaRPr lang="en-US"/>
        </a:p>
      </dgm:t>
    </dgm:pt>
    <dgm:pt modelId="{C4000967-0F87-49E0-89C4-AE71A1D3E2B9}">
      <dgm:prSet phldrT="[Text]">
        <dgm:style>
          <a:lnRef idx="2">
            <a:schemeClr val="accent1"/>
          </a:lnRef>
          <a:fillRef idx="1">
            <a:schemeClr val="lt1"/>
          </a:fillRef>
          <a:effectRef idx="0">
            <a:schemeClr val="accent1"/>
          </a:effectRef>
          <a:fontRef idx="minor">
            <a:schemeClr val="dk1"/>
          </a:fontRef>
        </dgm:style>
      </dgm:prSet>
      <dgm:spPr/>
      <dgm:t>
        <a:bodyPr/>
        <a:lstStyle/>
        <a:p>
          <a:r>
            <a:rPr lang="sl-SI" b="0" dirty="0"/>
            <a:t>Socialni turizem</a:t>
          </a:r>
          <a:endParaRPr lang="en-US" b="0" dirty="0"/>
        </a:p>
        <a:p>
          <a:r>
            <a:rPr lang="sl-SI" b="0" dirty="0"/>
            <a:t>Njegov cilj je zagotoviti dostop do turizma ljudem z nizkimi dohodki, družinam, starejšim osebam in invalidom.</a:t>
          </a:r>
          <a:r>
            <a:rPr lang="en-US" b="0" dirty="0"/>
            <a:t>It aims to guarantee access to tourism to people with low income, families, seniors, or people with disabilities. </a:t>
          </a:r>
        </a:p>
      </dgm:t>
    </dgm:pt>
    <dgm:pt modelId="{EB64F913-BCDB-4F11-9984-5422E3098999}" type="parTrans" cxnId="{639D58F2-DD21-49D5-BE4D-6732F42027EC}">
      <dgm:prSet/>
      <dgm:spPr/>
      <dgm:t>
        <a:bodyPr/>
        <a:lstStyle/>
        <a:p>
          <a:endParaRPr lang="en-US"/>
        </a:p>
      </dgm:t>
    </dgm:pt>
    <dgm:pt modelId="{D6882389-6109-4654-8C4F-748569B2435B}" type="sibTrans" cxnId="{639D58F2-DD21-49D5-BE4D-6732F42027EC}">
      <dgm:prSet/>
      <dgm:spPr/>
      <dgm:t>
        <a:bodyPr/>
        <a:lstStyle/>
        <a:p>
          <a:endParaRPr lang="en-US"/>
        </a:p>
      </dgm:t>
    </dgm:pt>
    <dgm:pt modelId="{4A9FB879-1B87-4C04-80FB-D1D721A56BB0}" type="pres">
      <dgm:prSet presAssocID="{98C7BB41-0F61-420A-8397-09AE7CF3EDEE}" presName="cycle" presStyleCnt="0">
        <dgm:presLayoutVars>
          <dgm:chMax val="1"/>
          <dgm:dir/>
          <dgm:animLvl val="ctr"/>
          <dgm:resizeHandles val="exact"/>
        </dgm:presLayoutVars>
      </dgm:prSet>
      <dgm:spPr/>
    </dgm:pt>
    <dgm:pt modelId="{E553ECA2-6BCA-4FF5-ABFD-63DB698F36A5}" type="pres">
      <dgm:prSet presAssocID="{C05FDE55-5728-440D-96B4-775AF8A2ED1A}" presName="centerShape" presStyleLbl="node0" presStyleIdx="0" presStyleCnt="1" custScaleX="82454" custScaleY="64876"/>
      <dgm:spPr/>
    </dgm:pt>
    <dgm:pt modelId="{5043D568-0A91-4538-BE66-3C95B12AD95B}" type="pres">
      <dgm:prSet presAssocID="{65245893-2DFE-4FF8-9210-FB6035B33222}" presName="parTrans" presStyleLbl="bgSibTrans2D1" presStyleIdx="0" presStyleCnt="3" custLinFactNeighborX="8781" custLinFactNeighborY="-4580"/>
      <dgm:spPr/>
    </dgm:pt>
    <dgm:pt modelId="{616670DD-7F4D-4D3F-A33C-CAC166E79538}" type="pres">
      <dgm:prSet presAssocID="{BBA2D856-559F-4A14-82B7-97D38F2CC502}" presName="node" presStyleLbl="node1" presStyleIdx="0" presStyleCnt="3" custScaleX="134082" custRadScaleRad="110718" custRadScaleInc="-13695">
        <dgm:presLayoutVars>
          <dgm:bulletEnabled val="1"/>
        </dgm:presLayoutVars>
      </dgm:prSet>
      <dgm:spPr/>
    </dgm:pt>
    <dgm:pt modelId="{DBD93514-4638-4937-BB32-E1DCB58975D6}" type="pres">
      <dgm:prSet presAssocID="{0B83AD50-A8E3-41EB-80D5-8380771A543D}" presName="parTrans" presStyleLbl="bgSibTrans2D1" presStyleIdx="1" presStyleCnt="3" custLinFactNeighborY="16028"/>
      <dgm:spPr/>
    </dgm:pt>
    <dgm:pt modelId="{6523A45E-FA9A-44C3-84F8-95904AFD23D4}" type="pres">
      <dgm:prSet presAssocID="{C5DB2017-048A-43B3-A739-A1033F8F0492}" presName="node" presStyleLbl="node1" presStyleIdx="1" presStyleCnt="3" custScaleX="125945">
        <dgm:presLayoutVars>
          <dgm:bulletEnabled val="1"/>
        </dgm:presLayoutVars>
      </dgm:prSet>
      <dgm:spPr/>
    </dgm:pt>
    <dgm:pt modelId="{198B5249-4D1F-443E-B758-41C77F7F906C}" type="pres">
      <dgm:prSet presAssocID="{EB64F913-BCDB-4F11-9984-5422E3098999}" presName="parTrans" presStyleLbl="bgSibTrans2D1" presStyleIdx="2" presStyleCnt="3" custLinFactNeighborX="-9692" custLinFactNeighborY="-13738"/>
      <dgm:spPr/>
    </dgm:pt>
    <dgm:pt modelId="{2406EA55-5063-4027-B5AE-D741CD3C7729}" type="pres">
      <dgm:prSet presAssocID="{C4000967-0F87-49E0-89C4-AE71A1D3E2B9}" presName="node" presStyleLbl="node1" presStyleIdx="2" presStyleCnt="3" custScaleX="129297" custRadScaleRad="108803" custRadScaleInc="15772">
        <dgm:presLayoutVars>
          <dgm:bulletEnabled val="1"/>
        </dgm:presLayoutVars>
      </dgm:prSet>
      <dgm:spPr/>
    </dgm:pt>
  </dgm:ptLst>
  <dgm:cxnLst>
    <dgm:cxn modelId="{075A4C2F-B716-498F-B7F1-D30AD5FA593D}" srcId="{C05FDE55-5728-440D-96B4-775AF8A2ED1A}" destId="{BBA2D856-559F-4A14-82B7-97D38F2CC502}" srcOrd="0" destOrd="0" parTransId="{65245893-2DFE-4FF8-9210-FB6035B33222}" sibTransId="{E164FB53-A390-4554-B4E5-4EABB5450B6B}"/>
    <dgm:cxn modelId="{0DC0E835-04CA-481D-9BDD-0C77AE2F4CFB}" srcId="{C05FDE55-5728-440D-96B4-775AF8A2ED1A}" destId="{C5DB2017-048A-43B3-A739-A1033F8F0492}" srcOrd="1" destOrd="0" parTransId="{0B83AD50-A8E3-41EB-80D5-8380771A543D}" sibTransId="{A3F496CD-C49D-4877-8CC0-05B3B86A07F6}"/>
    <dgm:cxn modelId="{28661A3D-BA9F-4BE0-B43E-DC221938E3BC}" type="presOf" srcId="{BBA2D856-559F-4A14-82B7-97D38F2CC502}" destId="{616670DD-7F4D-4D3F-A33C-CAC166E79538}" srcOrd="0" destOrd="0" presId="urn:microsoft.com/office/officeart/2005/8/layout/radial4"/>
    <dgm:cxn modelId="{7629CF49-B7BD-4355-BAAC-C4FDF2CCAA3B}" type="presOf" srcId="{C05FDE55-5728-440D-96B4-775AF8A2ED1A}" destId="{E553ECA2-6BCA-4FF5-ABFD-63DB698F36A5}" srcOrd="0" destOrd="0" presId="urn:microsoft.com/office/officeart/2005/8/layout/radial4"/>
    <dgm:cxn modelId="{7D08818D-DF03-401A-9E56-7F7610E686B4}" type="presOf" srcId="{65245893-2DFE-4FF8-9210-FB6035B33222}" destId="{5043D568-0A91-4538-BE66-3C95B12AD95B}" srcOrd="0" destOrd="0" presId="urn:microsoft.com/office/officeart/2005/8/layout/radial4"/>
    <dgm:cxn modelId="{746E8D94-EC87-4E25-BBB4-317C996D60B5}" type="presOf" srcId="{C4000967-0F87-49E0-89C4-AE71A1D3E2B9}" destId="{2406EA55-5063-4027-B5AE-D741CD3C7729}" srcOrd="0" destOrd="0" presId="urn:microsoft.com/office/officeart/2005/8/layout/radial4"/>
    <dgm:cxn modelId="{9E3947BE-5CF8-464B-A128-4B40CE8D95D4}" type="presOf" srcId="{EB64F913-BCDB-4F11-9984-5422E3098999}" destId="{198B5249-4D1F-443E-B758-41C77F7F906C}" srcOrd="0" destOrd="0" presId="urn:microsoft.com/office/officeart/2005/8/layout/radial4"/>
    <dgm:cxn modelId="{FB5E8DC4-A443-4039-9063-A2D87B8B737C}" srcId="{98C7BB41-0F61-420A-8397-09AE7CF3EDEE}" destId="{C05FDE55-5728-440D-96B4-775AF8A2ED1A}" srcOrd="0" destOrd="0" parTransId="{66430935-319B-4844-95E6-C582E580D8DA}" sibTransId="{36879497-729C-4150-8B70-2107B7540A5A}"/>
    <dgm:cxn modelId="{065081D4-668E-4E26-9AD2-19EEA3A62334}" type="presOf" srcId="{0B83AD50-A8E3-41EB-80D5-8380771A543D}" destId="{DBD93514-4638-4937-BB32-E1DCB58975D6}" srcOrd="0" destOrd="0" presId="urn:microsoft.com/office/officeart/2005/8/layout/radial4"/>
    <dgm:cxn modelId="{F2737FD9-4611-432A-AFF5-2F041E741E81}" type="presOf" srcId="{C5DB2017-048A-43B3-A739-A1033F8F0492}" destId="{6523A45E-FA9A-44C3-84F8-95904AFD23D4}" srcOrd="0" destOrd="0" presId="urn:microsoft.com/office/officeart/2005/8/layout/radial4"/>
    <dgm:cxn modelId="{639D58F2-DD21-49D5-BE4D-6732F42027EC}" srcId="{C05FDE55-5728-440D-96B4-775AF8A2ED1A}" destId="{C4000967-0F87-49E0-89C4-AE71A1D3E2B9}" srcOrd="2" destOrd="0" parTransId="{EB64F913-BCDB-4F11-9984-5422E3098999}" sibTransId="{D6882389-6109-4654-8C4F-748569B2435B}"/>
    <dgm:cxn modelId="{3AC162FF-5011-4833-894B-35A47B833638}" type="presOf" srcId="{98C7BB41-0F61-420A-8397-09AE7CF3EDEE}" destId="{4A9FB879-1B87-4C04-80FB-D1D721A56BB0}" srcOrd="0" destOrd="0" presId="urn:microsoft.com/office/officeart/2005/8/layout/radial4"/>
    <dgm:cxn modelId="{11D4B4E0-E716-476C-B0B7-07CAE2D2F663}" type="presParOf" srcId="{4A9FB879-1B87-4C04-80FB-D1D721A56BB0}" destId="{E553ECA2-6BCA-4FF5-ABFD-63DB698F36A5}" srcOrd="0" destOrd="0" presId="urn:microsoft.com/office/officeart/2005/8/layout/radial4"/>
    <dgm:cxn modelId="{F9897097-8464-482B-ABEE-D3C023AB44EE}" type="presParOf" srcId="{4A9FB879-1B87-4C04-80FB-D1D721A56BB0}" destId="{5043D568-0A91-4538-BE66-3C95B12AD95B}" srcOrd="1" destOrd="0" presId="urn:microsoft.com/office/officeart/2005/8/layout/radial4"/>
    <dgm:cxn modelId="{124C6A60-B499-4841-A960-29299EFC5650}" type="presParOf" srcId="{4A9FB879-1B87-4C04-80FB-D1D721A56BB0}" destId="{616670DD-7F4D-4D3F-A33C-CAC166E79538}" srcOrd="2" destOrd="0" presId="urn:microsoft.com/office/officeart/2005/8/layout/radial4"/>
    <dgm:cxn modelId="{811952EE-7E0E-4854-ACD0-96A0F5D87360}" type="presParOf" srcId="{4A9FB879-1B87-4C04-80FB-D1D721A56BB0}" destId="{DBD93514-4638-4937-BB32-E1DCB58975D6}" srcOrd="3" destOrd="0" presId="urn:microsoft.com/office/officeart/2005/8/layout/radial4"/>
    <dgm:cxn modelId="{6D46B2DB-917F-4BA1-9012-3930B9DDE581}" type="presParOf" srcId="{4A9FB879-1B87-4C04-80FB-D1D721A56BB0}" destId="{6523A45E-FA9A-44C3-84F8-95904AFD23D4}" srcOrd="4" destOrd="0" presId="urn:microsoft.com/office/officeart/2005/8/layout/radial4"/>
    <dgm:cxn modelId="{3DE8A2A0-E28C-47C2-8E81-37749DD3F388}" type="presParOf" srcId="{4A9FB879-1B87-4C04-80FB-D1D721A56BB0}" destId="{198B5249-4D1F-443E-B758-41C77F7F906C}" srcOrd="5" destOrd="0" presId="urn:microsoft.com/office/officeart/2005/8/layout/radial4"/>
    <dgm:cxn modelId="{A390BE94-F8B9-4FB9-8AB0-06665852C902}" type="presParOf" srcId="{4A9FB879-1B87-4C04-80FB-D1D721A56BB0}" destId="{2406EA55-5063-4027-B5AE-D741CD3C7729}" srcOrd="6" destOrd="0" presId="urn:microsoft.com/office/officeart/2005/8/layout/radial4"/>
  </dgm:cxnLst>
  <dgm:bg/>
  <dgm:whole>
    <a:ln w="57150">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3ECA2-6BCA-4FF5-ABFD-63DB698F36A5}">
      <dsp:nvSpPr>
        <dsp:cNvPr id="0" name=""/>
        <dsp:cNvSpPr/>
      </dsp:nvSpPr>
      <dsp:spPr>
        <a:xfrm>
          <a:off x="2055860" y="2807966"/>
          <a:ext cx="1432609" cy="1127197"/>
        </a:xfrm>
        <a:prstGeom prst="ellipse">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l-SI" sz="1800" b="1" kern="1200" dirty="0"/>
            <a:t>Turizem za vse</a:t>
          </a:r>
          <a:endParaRPr lang="en-US" sz="1800" b="1" kern="1200" dirty="0"/>
        </a:p>
      </dsp:txBody>
      <dsp:txXfrm>
        <a:off x="2265661" y="2973040"/>
        <a:ext cx="1013007" cy="797049"/>
      </dsp:txXfrm>
    </dsp:sp>
    <dsp:sp modelId="{5043D568-0A91-4538-BE66-3C95B12AD95B}">
      <dsp:nvSpPr>
        <dsp:cNvPr id="0" name=""/>
        <dsp:cNvSpPr/>
      </dsp:nvSpPr>
      <dsp:spPr>
        <a:xfrm rot="12680625">
          <a:off x="869576" y="2319865"/>
          <a:ext cx="1503110" cy="4951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6670DD-7F4D-4D3F-A33C-CAC166E79538}">
      <dsp:nvSpPr>
        <dsp:cNvPr id="0" name=""/>
        <dsp:cNvSpPr/>
      </dsp:nvSpPr>
      <dsp:spPr>
        <a:xfrm>
          <a:off x="-259304" y="1538959"/>
          <a:ext cx="2213146" cy="1320473"/>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sl-SI" sz="1200" b="1" kern="1200" dirty="0"/>
            <a:t>Dostopni turizem</a:t>
          </a:r>
          <a:endParaRPr lang="en-US" sz="1200" b="1" kern="1200" dirty="0"/>
        </a:p>
        <a:p>
          <a:pPr marL="0" lvl="0" indent="0" algn="ctr" defTabSz="533400">
            <a:lnSpc>
              <a:spcPct val="90000"/>
            </a:lnSpc>
            <a:spcBef>
              <a:spcPct val="0"/>
            </a:spcBef>
            <a:spcAft>
              <a:spcPct val="35000"/>
            </a:spcAft>
            <a:buNone/>
          </a:pPr>
          <a:r>
            <a:rPr lang="sl-SI" sz="1200" kern="1200" dirty="0"/>
            <a:t>zagotavlja možnost </a:t>
          </a:r>
          <a:r>
            <a:rPr lang="sl-SI" sz="1200" kern="1200" dirty="0" err="1"/>
            <a:t>koriščanja</a:t>
          </a:r>
          <a:r>
            <a:rPr lang="sl-SI" sz="1200" kern="1200" dirty="0"/>
            <a:t> in uživanja v turizmu ne glede na sposobnosti, status ali stanje posameznikov</a:t>
          </a:r>
          <a:endParaRPr lang="en-US" sz="1200" b="1" kern="1200" dirty="0"/>
        </a:p>
      </dsp:txBody>
      <dsp:txXfrm>
        <a:off x="-220629" y="1577634"/>
        <a:ext cx="2135796" cy="1243123"/>
      </dsp:txXfrm>
    </dsp:sp>
    <dsp:sp modelId="{DBD93514-4638-4937-BB32-E1DCB58975D6}">
      <dsp:nvSpPr>
        <dsp:cNvPr id="0" name=""/>
        <dsp:cNvSpPr/>
      </dsp:nvSpPr>
      <dsp:spPr>
        <a:xfrm rot="16200000">
          <a:off x="1928154" y="1697490"/>
          <a:ext cx="1688020" cy="4951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23A45E-FA9A-44C3-84F8-95904AFD23D4}">
      <dsp:nvSpPr>
        <dsp:cNvPr id="0" name=""/>
        <dsp:cNvSpPr/>
      </dsp:nvSpPr>
      <dsp:spPr>
        <a:xfrm>
          <a:off x="1732745" y="361464"/>
          <a:ext cx="2078837" cy="1320473"/>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sl-SI" sz="1000" b="1" kern="1200" dirty="0"/>
            <a:t>Trajnostni turizem</a:t>
          </a:r>
          <a:endParaRPr lang="en-US" sz="1000" b="1" kern="1200" dirty="0"/>
        </a:p>
        <a:p>
          <a:pPr marL="0" lvl="0" indent="0" algn="ctr" defTabSz="444500">
            <a:lnSpc>
              <a:spcPct val="90000"/>
            </a:lnSpc>
            <a:spcBef>
              <a:spcPct val="0"/>
            </a:spcBef>
            <a:spcAft>
              <a:spcPct val="35000"/>
            </a:spcAft>
            <a:buNone/>
          </a:pPr>
          <a:r>
            <a:rPr lang="sl-SI" sz="1000" kern="1200" dirty="0"/>
            <a:t>prispeva k varstvu </a:t>
          </a:r>
          <a:r>
            <a:rPr lang="sl-SI" sz="1000" kern="1200" dirty="0" err="1"/>
            <a:t>okoljskih</a:t>
          </a:r>
          <a:r>
            <a:rPr lang="sl-SI" sz="1000" kern="1200" dirty="0"/>
            <a:t> in kulturnih virov ter k blaginji lokalnih skupnosti.</a:t>
          </a:r>
          <a:endParaRPr lang="en-US" sz="1000" b="1" kern="1200" dirty="0"/>
        </a:p>
      </dsp:txBody>
      <dsp:txXfrm>
        <a:off x="1771420" y="400139"/>
        <a:ext cx="2001487" cy="1243123"/>
      </dsp:txXfrm>
    </dsp:sp>
    <dsp:sp modelId="{198B5249-4D1F-443E-B758-41C77F7F906C}">
      <dsp:nvSpPr>
        <dsp:cNvPr id="0" name=""/>
        <dsp:cNvSpPr/>
      </dsp:nvSpPr>
      <dsp:spPr>
        <a:xfrm rot="19812294">
          <a:off x="3186466" y="2317854"/>
          <a:ext cx="1465423" cy="49517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06EA55-5063-4027-B5AE-D741CD3C7729}">
      <dsp:nvSpPr>
        <dsp:cNvPr id="0" name=""/>
        <dsp:cNvSpPr/>
      </dsp:nvSpPr>
      <dsp:spPr>
        <a:xfrm>
          <a:off x="3629977" y="1609149"/>
          <a:ext cx="2134165" cy="1320473"/>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sl-SI" sz="1000" b="0" kern="1200" dirty="0"/>
            <a:t>Socialni turizem</a:t>
          </a:r>
          <a:endParaRPr lang="en-US" sz="1000" b="0" kern="1200" dirty="0"/>
        </a:p>
        <a:p>
          <a:pPr marL="0" lvl="0" indent="0" algn="ctr" defTabSz="444500">
            <a:lnSpc>
              <a:spcPct val="90000"/>
            </a:lnSpc>
            <a:spcBef>
              <a:spcPct val="0"/>
            </a:spcBef>
            <a:spcAft>
              <a:spcPct val="35000"/>
            </a:spcAft>
            <a:buNone/>
          </a:pPr>
          <a:r>
            <a:rPr lang="sl-SI" sz="1000" b="0" kern="1200" dirty="0"/>
            <a:t>Njegov cilj je zagotoviti dostop do turizma ljudem z nizkimi dohodki, družinam, starejšim osebam in invalidom.</a:t>
          </a:r>
          <a:r>
            <a:rPr lang="en-US" sz="1000" b="0" kern="1200" dirty="0"/>
            <a:t>It aims to guarantee access to tourism to people with low income, families, seniors, or people with disabilities. </a:t>
          </a:r>
        </a:p>
      </dsp:txBody>
      <dsp:txXfrm>
        <a:off x="3668652" y="1647824"/>
        <a:ext cx="2056815" cy="124312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64E643-84B7-4848-82AA-7ED824EA43EA}"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4E8BF-7483-473F-908B-C79537BEF7C0}" type="slidenum">
              <a:rPr lang="en-US" smtClean="0"/>
              <a:t>‹#›</a:t>
            </a:fld>
            <a:endParaRPr lang="en-US"/>
          </a:p>
        </p:txBody>
      </p:sp>
    </p:spTree>
    <p:extLst>
      <p:ext uri="{BB962C8B-B14F-4D97-AF65-F5344CB8AC3E}">
        <p14:creationId xmlns:p14="http://schemas.microsoft.com/office/powerpoint/2010/main" val="1933359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Welcome everyone and thank them for joining.</a:t>
            </a:r>
          </a:p>
          <a:p>
            <a:pPr marL="171450" indent="-171450">
              <a:buFont typeface="Arial" panose="020B0604020202020204" pitchFamily="34" charset="0"/>
              <a:buChar char="•"/>
            </a:pPr>
            <a:r>
              <a:rPr lang="en-US" dirty="0"/>
              <a:t>Briefly introduce yourself, your role, and your experience with accessibility or tourism.</a:t>
            </a:r>
          </a:p>
          <a:p>
            <a:pPr marL="171450" indent="-171450">
              <a:buFont typeface="Arial" panose="020B0604020202020204" pitchFamily="34" charset="0"/>
              <a:buChar char="•"/>
            </a:pPr>
            <a:r>
              <a:rPr lang="en-US" dirty="0"/>
              <a:t>Ask participants to briefly introduce themselves. Who are they, where do they work, what is their motivation for participating in this course?</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1</a:t>
            </a:fld>
            <a:endParaRPr lang="en-US"/>
          </a:p>
        </p:txBody>
      </p:sp>
    </p:spTree>
    <p:extLst>
      <p:ext uri="{BB962C8B-B14F-4D97-AF65-F5344CB8AC3E}">
        <p14:creationId xmlns:p14="http://schemas.microsoft.com/office/powerpoint/2010/main" val="1599291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 to now, we have discussed </a:t>
            </a:r>
            <a:r>
              <a:rPr lang="en-US" b="1" i="1" dirty="0"/>
              <a:t>why</a:t>
            </a:r>
            <a:r>
              <a:rPr lang="en-US" dirty="0"/>
              <a:t> accessibility matters.</a:t>
            </a:r>
          </a:p>
          <a:p>
            <a:r>
              <a:rPr lang="en-US" dirty="0"/>
              <a:t>Now we move into </a:t>
            </a:r>
            <a:r>
              <a:rPr lang="en-US" b="1" i="1" dirty="0"/>
              <a:t>how</a:t>
            </a:r>
            <a:r>
              <a:rPr lang="en-US" dirty="0"/>
              <a:t> we think about solving accessibility challenges.</a:t>
            </a:r>
          </a:p>
          <a:p>
            <a:endParaRPr lang="en-US" dirty="0"/>
          </a:p>
          <a:p>
            <a:r>
              <a:rPr lang="en-US" b="1" dirty="0"/>
              <a:t>If you remember nothing else from this module, remember these two ideas.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Universal Model states: </a:t>
            </a:r>
            <a:r>
              <a:rPr lang="en-US" dirty="0"/>
              <a:t>Instead of building something and later adding accessibility as a correction, we </a:t>
            </a:r>
            <a:r>
              <a:rPr lang="en-US" b="1" dirty="0"/>
              <a:t>design inclusively from the start</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Use an </a:t>
            </a:r>
            <a:r>
              <a:rPr lang="en-US" b="1" dirty="0"/>
              <a:t>example</a:t>
            </a:r>
            <a:r>
              <a:rPr lang="en-US" dirty="0"/>
              <a:t>: A staircase plus a side ramp vs. a single step-free entrance used by everyone.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Stress dignity: </a:t>
            </a:r>
            <a:r>
              <a:rPr lang="en-US" dirty="0"/>
              <a:t>Separate entrances or special routes can unintentionally stigmatize visitors.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Universal Design does </a:t>
            </a:r>
            <a:r>
              <a:rPr lang="en-US" b="1" i="1" dirty="0"/>
              <a:t>not</a:t>
            </a:r>
            <a:r>
              <a:rPr lang="en-US" dirty="0"/>
              <a:t> mean one solution fits absolutely everyone, it </a:t>
            </a:r>
            <a:r>
              <a:rPr lang="en-US" b="1" dirty="0"/>
              <a:t>means reducing exclusion as much as possible.</a:t>
            </a:r>
          </a:p>
          <a:p>
            <a:endParaRPr lang="en-US" dirty="0"/>
          </a:p>
          <a:p>
            <a:r>
              <a:rPr lang="en-US" dirty="0"/>
              <a:t>Introduce Social Model as a </a:t>
            </a:r>
            <a:r>
              <a:rPr lang="en-US" b="1" dirty="0"/>
              <a:t>mindset shift</a:t>
            </a:r>
            <a:r>
              <a:rPr lang="en-US" dirty="0"/>
              <a:t>. </a:t>
            </a:r>
            <a:r>
              <a:rPr lang="en-US" b="1" dirty="0"/>
              <a:t>The social model:</a:t>
            </a:r>
          </a:p>
          <a:p>
            <a:pPr marL="171450" indent="-171450">
              <a:buFont typeface="Arial" panose="020B0604020202020204" pitchFamily="34" charset="0"/>
              <a:buChar char="•"/>
            </a:pPr>
            <a:r>
              <a:rPr lang="en-US" dirty="0"/>
              <a:t>Encourages problem-solving</a:t>
            </a:r>
          </a:p>
          <a:p>
            <a:pPr marL="171450" indent="-171450">
              <a:buFont typeface="Arial" panose="020B0604020202020204" pitchFamily="34" charset="0"/>
              <a:buChar char="•"/>
            </a:pPr>
            <a:r>
              <a:rPr lang="en-US" dirty="0"/>
              <a:t>Empowers tourism professionals</a:t>
            </a:r>
          </a:p>
          <a:p>
            <a:pPr marL="171450" indent="-171450">
              <a:buFont typeface="Arial" panose="020B0604020202020204" pitchFamily="34" charset="0"/>
              <a:buChar char="•"/>
            </a:pPr>
            <a:r>
              <a:rPr lang="en-US" dirty="0"/>
              <a:t>Highlights the importance of attitudes</a:t>
            </a:r>
          </a:p>
          <a:p>
            <a:pPr marL="171450" indent="-171450">
              <a:buFont typeface="Arial" panose="020B0604020202020204" pitchFamily="34" charset="0"/>
              <a:buChar char="•"/>
            </a:pPr>
            <a:r>
              <a:rPr lang="en-US" dirty="0"/>
              <a:t>Makes accessibility achievable</a:t>
            </a:r>
          </a:p>
        </p:txBody>
      </p:sp>
      <p:sp>
        <p:nvSpPr>
          <p:cNvPr id="4" name="Slide Number Placeholder 3"/>
          <p:cNvSpPr>
            <a:spLocks noGrp="1"/>
          </p:cNvSpPr>
          <p:nvPr>
            <p:ph type="sldNum" sz="quarter" idx="5"/>
          </p:nvPr>
        </p:nvSpPr>
        <p:spPr/>
        <p:txBody>
          <a:bodyPr/>
          <a:lstStyle/>
          <a:p>
            <a:fld id="{8524E8BF-7483-473F-908B-C79537BEF7C0}" type="slidenum">
              <a:rPr lang="en-US" smtClean="0"/>
              <a:t>11</a:t>
            </a:fld>
            <a:endParaRPr lang="en-US"/>
          </a:p>
        </p:txBody>
      </p:sp>
    </p:spTree>
    <p:extLst>
      <p:ext uri="{BB962C8B-B14F-4D97-AF65-F5344CB8AC3E}">
        <p14:creationId xmlns:p14="http://schemas.microsoft.com/office/powerpoint/2010/main" val="2793865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seven formal principles, but </a:t>
            </a:r>
            <a:r>
              <a:rPr lang="en-US" b="1" dirty="0"/>
              <a:t>you do not need to memorize them</a:t>
            </a:r>
            <a:r>
              <a:rPr lang="en-US" dirty="0"/>
              <a:t>.</a:t>
            </a:r>
          </a:p>
          <a:p>
            <a:r>
              <a:rPr lang="en-US" dirty="0"/>
              <a:t>What matters is that they </a:t>
            </a:r>
            <a:r>
              <a:rPr lang="en-US" b="1" dirty="0"/>
              <a:t>help designers and service providers</a:t>
            </a:r>
            <a:r>
              <a:rPr lang="en-US" dirty="0"/>
              <a:t> ask better questions.</a:t>
            </a:r>
          </a:p>
          <a:p>
            <a:r>
              <a:rPr lang="en-US" b="1" dirty="0"/>
              <a:t>Examples:</a:t>
            </a:r>
          </a:p>
          <a:p>
            <a:pPr marL="171450" indent="-171450">
              <a:buFont typeface="Arial" panose="020B0604020202020204" pitchFamily="34" charset="0"/>
              <a:buChar char="•"/>
            </a:pPr>
            <a:r>
              <a:rPr lang="en-US" dirty="0"/>
              <a:t>“Is this information understandable without explanation?”</a:t>
            </a:r>
          </a:p>
          <a:p>
            <a:pPr marL="171450" indent="-171450">
              <a:buFont typeface="Arial" panose="020B0604020202020204" pitchFamily="34" charset="0"/>
              <a:buChar char="•"/>
            </a:pPr>
            <a:r>
              <a:rPr lang="en-US" dirty="0"/>
              <a:t>“Does this require unnecessary physical effort?”</a:t>
            </a:r>
          </a:p>
          <a:p>
            <a:pPr marL="171450" indent="-171450">
              <a:buFont typeface="Arial" panose="020B0604020202020204" pitchFamily="34" charset="0"/>
              <a:buChar char="•"/>
            </a:pPr>
            <a:r>
              <a:rPr lang="en-US" dirty="0"/>
              <a:t>“Can people use this in different ways?”</a:t>
            </a:r>
          </a:p>
          <a:p>
            <a:endParaRPr lang="en-US" dirty="0"/>
          </a:p>
          <a:p>
            <a:r>
              <a:rPr lang="en-US" dirty="0"/>
              <a:t>In </a:t>
            </a:r>
            <a:r>
              <a:rPr lang="en-US" b="1" dirty="0"/>
              <a:t>cultural and heritage settings</a:t>
            </a:r>
            <a:r>
              <a:rPr lang="en-US" dirty="0"/>
              <a:t>, Universal Design may include:</a:t>
            </a:r>
          </a:p>
          <a:p>
            <a:pPr marL="171450" indent="-171450">
              <a:buFont typeface="Arial" panose="020B0604020202020204" pitchFamily="34" charset="0"/>
              <a:buChar char="•"/>
            </a:pPr>
            <a:r>
              <a:rPr lang="en-US" dirty="0"/>
              <a:t>Multi-sensory exhibitions</a:t>
            </a:r>
          </a:p>
          <a:p>
            <a:pPr marL="171450" indent="-171450">
              <a:buFont typeface="Arial" panose="020B0604020202020204" pitchFamily="34" charset="0"/>
              <a:buChar char="•"/>
            </a:pPr>
            <a:r>
              <a:rPr lang="en-US" dirty="0"/>
              <a:t>Inclusive tour routes</a:t>
            </a:r>
          </a:p>
          <a:p>
            <a:pPr marL="171450" indent="-171450">
              <a:buFont typeface="Arial" panose="020B0604020202020204" pitchFamily="34" charset="0"/>
              <a:buChar char="•"/>
            </a:pPr>
            <a:r>
              <a:rPr lang="en-US" dirty="0"/>
              <a:t>Clear orientation and wayfinding</a:t>
            </a:r>
          </a:p>
          <a:p>
            <a:pPr marL="171450" indent="-171450">
              <a:buFont typeface="Arial" panose="020B0604020202020204" pitchFamily="34" charset="0"/>
              <a:buChar char="•"/>
            </a:pPr>
            <a:r>
              <a:rPr lang="en-US" dirty="0"/>
              <a:t>Accessible websites and booking systems</a:t>
            </a:r>
          </a:p>
          <a:p>
            <a:pPr marL="171450" indent="-171450">
              <a:buFont typeface="Arial" panose="020B0604020202020204" pitchFamily="34" charset="0"/>
              <a:buChar char="•"/>
            </a:pPr>
            <a:r>
              <a:rPr lang="en-US" dirty="0"/>
              <a:t>Integrated accessibility solutions</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12</a:t>
            </a:fld>
            <a:endParaRPr lang="en-US"/>
          </a:p>
        </p:txBody>
      </p:sp>
    </p:spTree>
    <p:extLst>
      <p:ext uri="{BB962C8B-B14F-4D97-AF65-F5344CB8AC3E}">
        <p14:creationId xmlns:p14="http://schemas.microsoft.com/office/powerpoint/2010/main" val="2409678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Accessibility is not one-size-fits-all</a:t>
            </a:r>
          </a:p>
          <a:p>
            <a:pPr marL="171450" indent="-171450">
              <a:buFont typeface="Arial" panose="020B0604020202020204" pitchFamily="34" charset="0"/>
              <a:buChar char="•"/>
            </a:pPr>
            <a:r>
              <a:rPr lang="en-US" dirty="0"/>
              <a:t>People experience different access needs</a:t>
            </a:r>
          </a:p>
          <a:p>
            <a:pPr marL="171450" indent="-171450">
              <a:buFont typeface="Arial" panose="020B0604020202020204" pitchFamily="34" charset="0"/>
              <a:buChar char="•"/>
            </a:pPr>
            <a:r>
              <a:rPr lang="en-US" dirty="0"/>
              <a:t>Barriers vary depending on the individual and the context</a:t>
            </a:r>
          </a:p>
          <a:p>
            <a:pPr marL="171450" indent="-171450">
              <a:buFont typeface="Arial" panose="020B0604020202020204" pitchFamily="34" charset="0"/>
              <a:buChar char="•"/>
            </a:pPr>
            <a:r>
              <a:rPr lang="en-US" dirty="0"/>
              <a:t>Many accessibility solutions benefit multiple groups</a:t>
            </a:r>
          </a:p>
          <a:p>
            <a:pPr marL="0" indent="0">
              <a:buFont typeface="Arial" panose="020B0604020202020204" pitchFamily="34" charset="0"/>
              <a:buNone/>
            </a:pPr>
            <a:r>
              <a:rPr lang="en-US" dirty="0"/>
              <a:t>Awareness is the first step to inclusion</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20</a:t>
            </a:fld>
            <a:endParaRPr lang="en-US"/>
          </a:p>
        </p:txBody>
      </p:sp>
    </p:spTree>
    <p:extLst>
      <p:ext uri="{BB962C8B-B14F-4D97-AF65-F5344CB8AC3E}">
        <p14:creationId xmlns:p14="http://schemas.microsoft.com/office/powerpoint/2010/main" val="131952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that </a:t>
            </a:r>
            <a:r>
              <a:rPr lang="en-US" b="1" dirty="0"/>
              <a:t>mobility impairments include:</a:t>
            </a:r>
          </a:p>
          <a:p>
            <a:pPr marL="171450" indent="-171450">
              <a:buFont typeface="Arial" panose="020B0604020202020204" pitchFamily="34" charset="0"/>
              <a:buChar char="•"/>
            </a:pPr>
            <a:r>
              <a:rPr lang="en-US" dirty="0"/>
              <a:t>Wheelchair users</a:t>
            </a:r>
          </a:p>
          <a:p>
            <a:pPr marL="171450" indent="-171450">
              <a:buFont typeface="Arial" panose="020B0604020202020204" pitchFamily="34" charset="0"/>
              <a:buChar char="•"/>
            </a:pPr>
            <a:r>
              <a:rPr lang="en-US" dirty="0"/>
              <a:t>People using crutches or walkers</a:t>
            </a:r>
          </a:p>
          <a:p>
            <a:pPr marL="171450" indent="-171450">
              <a:buFont typeface="Arial" panose="020B0604020202020204" pitchFamily="34" charset="0"/>
              <a:buChar char="•"/>
            </a:pPr>
            <a:r>
              <a:rPr lang="en-US" dirty="0"/>
              <a:t>Older visitors</a:t>
            </a:r>
          </a:p>
          <a:p>
            <a:pPr marL="171450" indent="-171450">
              <a:buFont typeface="Arial" panose="020B0604020202020204" pitchFamily="34" charset="0"/>
              <a:buChar char="•"/>
            </a:pPr>
            <a:r>
              <a:rPr lang="en-US" dirty="0"/>
              <a:t>People who can walk but not for long distances</a:t>
            </a:r>
          </a:p>
          <a:p>
            <a:endParaRPr lang="en-US" dirty="0"/>
          </a:p>
          <a:p>
            <a:r>
              <a:rPr lang="en-US" b="1" dirty="0"/>
              <a:t>Mobility-related barriers </a:t>
            </a:r>
            <a:r>
              <a:rPr lang="en-US" dirty="0"/>
              <a:t>often include:</a:t>
            </a:r>
          </a:p>
          <a:p>
            <a:pPr marL="171450" indent="-171450">
              <a:buFont typeface="Arial" panose="020B0604020202020204" pitchFamily="34" charset="0"/>
              <a:buChar char="•"/>
            </a:pPr>
            <a:r>
              <a:rPr lang="en-US" dirty="0"/>
              <a:t>Steps or level changes without alternatives</a:t>
            </a:r>
          </a:p>
          <a:p>
            <a:pPr marL="171450" indent="-171450">
              <a:buFont typeface="Arial" panose="020B0604020202020204" pitchFamily="34" charset="0"/>
              <a:buChar char="•"/>
            </a:pPr>
            <a:r>
              <a:rPr lang="en-US" dirty="0"/>
              <a:t>Narrow doorways or tight spaces</a:t>
            </a:r>
          </a:p>
          <a:p>
            <a:pPr marL="171450" indent="-171450">
              <a:buFont typeface="Arial" panose="020B0604020202020204" pitchFamily="34" charset="0"/>
              <a:buChar char="•"/>
            </a:pPr>
            <a:r>
              <a:rPr lang="en-US" dirty="0"/>
              <a:t>Long walking distances or uneven surfaces</a:t>
            </a:r>
          </a:p>
          <a:p>
            <a:pPr marL="171450" indent="-171450">
              <a:buFont typeface="Arial" panose="020B0604020202020204" pitchFamily="34" charset="0"/>
              <a:buChar char="•"/>
            </a:pPr>
            <a:r>
              <a:rPr lang="en-US" dirty="0"/>
              <a:t>Lack of seating or accessible toilets</a:t>
            </a:r>
          </a:p>
          <a:p>
            <a:endParaRPr lang="en-US" dirty="0"/>
          </a:p>
          <a:p>
            <a:r>
              <a:rPr lang="en-US" b="1" dirty="0"/>
              <a:t>Give examples:</a:t>
            </a:r>
          </a:p>
          <a:p>
            <a:pPr marL="171450" indent="-171450">
              <a:buFont typeface="Arial" panose="020B0604020202020204" pitchFamily="34" charset="0"/>
              <a:buChar char="•"/>
            </a:pPr>
            <a:r>
              <a:rPr lang="en-US" dirty="0"/>
              <a:t>Seating every few rooms</a:t>
            </a:r>
          </a:p>
          <a:p>
            <a:pPr marL="171450" indent="-171450">
              <a:buFont typeface="Arial" panose="020B0604020202020204" pitchFamily="34" charset="0"/>
              <a:buChar char="•"/>
            </a:pPr>
            <a:r>
              <a:rPr lang="en-US" dirty="0"/>
              <a:t>Clear step-free routes</a:t>
            </a:r>
          </a:p>
          <a:p>
            <a:pPr marL="171450" indent="-171450">
              <a:buFont typeface="Arial" panose="020B0604020202020204" pitchFamily="34" charset="0"/>
              <a:buChar char="•"/>
            </a:pPr>
            <a:r>
              <a:rPr lang="en-US" dirty="0"/>
              <a:t>Accessible drop-off points</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22</a:t>
            </a:fld>
            <a:endParaRPr lang="en-US"/>
          </a:p>
        </p:txBody>
      </p:sp>
    </p:spTree>
    <p:extLst>
      <p:ext uri="{BB962C8B-B14F-4D97-AF65-F5344CB8AC3E}">
        <p14:creationId xmlns:p14="http://schemas.microsoft.com/office/powerpoint/2010/main" val="1586277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Visual impairment includes:</a:t>
            </a:r>
          </a:p>
          <a:p>
            <a:pPr marL="171450" indent="-171450">
              <a:buFont typeface="Arial" panose="020B0604020202020204" pitchFamily="34" charset="0"/>
              <a:buChar char="•"/>
            </a:pPr>
            <a:r>
              <a:rPr lang="en-US" dirty="0"/>
              <a:t>Blindness</a:t>
            </a:r>
          </a:p>
          <a:p>
            <a:pPr marL="171450" indent="-171450">
              <a:buFont typeface="Arial" panose="020B0604020202020204" pitchFamily="34" charset="0"/>
              <a:buChar char="•"/>
            </a:pPr>
            <a:r>
              <a:rPr lang="en-US" dirty="0"/>
              <a:t>Low vision</a:t>
            </a:r>
          </a:p>
          <a:p>
            <a:pPr marL="171450" indent="-171450">
              <a:buFont typeface="Arial" panose="020B0604020202020204" pitchFamily="34" charset="0"/>
              <a:buChar char="•"/>
            </a:pPr>
            <a:r>
              <a:rPr lang="en-US" dirty="0"/>
              <a:t>Partial sight</a:t>
            </a:r>
          </a:p>
          <a:p>
            <a:endParaRPr lang="en-US" dirty="0"/>
          </a:p>
          <a:p>
            <a:r>
              <a:rPr lang="en-US" b="1" dirty="0"/>
              <a:t>Common barriers </a:t>
            </a:r>
            <a:r>
              <a:rPr lang="en-US" dirty="0"/>
              <a:t>for visitors with visual impairments:</a:t>
            </a:r>
          </a:p>
          <a:p>
            <a:pPr marL="171450" indent="-171450">
              <a:buFont typeface="Arial" panose="020B0604020202020204" pitchFamily="34" charset="0"/>
              <a:buChar char="•"/>
            </a:pPr>
            <a:r>
              <a:rPr lang="en-US" dirty="0"/>
              <a:t>Information presented only visually</a:t>
            </a:r>
          </a:p>
          <a:p>
            <a:pPr marL="171450" indent="-171450">
              <a:buFont typeface="Arial" panose="020B0604020202020204" pitchFamily="34" charset="0"/>
              <a:buChar char="•"/>
            </a:pPr>
            <a:r>
              <a:rPr lang="en-US" dirty="0"/>
              <a:t>Poor contrast or small text</a:t>
            </a:r>
          </a:p>
          <a:p>
            <a:pPr marL="171450" indent="-171450">
              <a:buFont typeface="Arial" panose="020B0604020202020204" pitchFamily="34" charset="0"/>
              <a:buChar char="•"/>
            </a:pPr>
            <a:r>
              <a:rPr lang="en-US" dirty="0"/>
              <a:t>Lack of orientation cues</a:t>
            </a:r>
          </a:p>
          <a:p>
            <a:pPr marL="171450" indent="-171450">
              <a:buFont typeface="Arial" panose="020B0604020202020204" pitchFamily="34" charset="0"/>
              <a:buChar char="•"/>
            </a:pPr>
            <a:r>
              <a:rPr lang="en-US" dirty="0"/>
              <a:t>Unexpected obstacles in pathways</a:t>
            </a:r>
          </a:p>
          <a:p>
            <a:r>
              <a:rPr lang="en-US" dirty="0"/>
              <a:t>Information accessibility is essential</a:t>
            </a:r>
          </a:p>
          <a:p>
            <a:endParaRPr lang="en-US" dirty="0"/>
          </a:p>
          <a:p>
            <a:r>
              <a:rPr lang="en-US" dirty="0"/>
              <a:t>Explain good practice:</a:t>
            </a:r>
          </a:p>
          <a:p>
            <a:pPr marL="171450" indent="-171450">
              <a:buFont typeface="Arial" panose="020B0604020202020204" pitchFamily="34" charset="0"/>
              <a:buChar char="•"/>
            </a:pPr>
            <a:r>
              <a:rPr lang="en-US" dirty="0"/>
              <a:t>Audio descriptions</a:t>
            </a:r>
          </a:p>
          <a:p>
            <a:pPr marL="171450" indent="-171450">
              <a:buFont typeface="Arial" panose="020B0604020202020204" pitchFamily="34" charset="0"/>
              <a:buChar char="•"/>
            </a:pPr>
            <a:r>
              <a:rPr lang="en-US" dirty="0"/>
              <a:t>Large-print materials</a:t>
            </a:r>
          </a:p>
          <a:p>
            <a:pPr marL="171450" indent="-171450">
              <a:buFont typeface="Arial" panose="020B0604020202020204" pitchFamily="34" charset="0"/>
              <a:buChar char="•"/>
            </a:pPr>
            <a:r>
              <a:rPr lang="en-US" dirty="0"/>
              <a:t>Tactile maps or models</a:t>
            </a:r>
          </a:p>
          <a:p>
            <a:pPr marL="171450" indent="-171450">
              <a:buFont typeface="Arial" panose="020B0604020202020204" pitchFamily="34" charset="0"/>
              <a:buChar char="•"/>
            </a:pPr>
            <a:r>
              <a:rPr lang="en-US" dirty="0"/>
              <a:t>Clear lighting and contrast</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23</a:t>
            </a:fld>
            <a:endParaRPr lang="en-US"/>
          </a:p>
        </p:txBody>
      </p:sp>
    </p:spTree>
    <p:extLst>
      <p:ext uri="{BB962C8B-B14F-4D97-AF65-F5344CB8AC3E}">
        <p14:creationId xmlns:p14="http://schemas.microsoft.com/office/powerpoint/2010/main" val="306315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Hearing impairment </a:t>
            </a:r>
            <a:r>
              <a:rPr lang="en-US" dirty="0"/>
              <a:t>includes:</a:t>
            </a:r>
          </a:p>
          <a:p>
            <a:pPr marL="171450" indent="-171450">
              <a:buFont typeface="Arial" panose="020B0604020202020204" pitchFamily="34" charset="0"/>
              <a:buChar char="•"/>
            </a:pPr>
            <a:r>
              <a:rPr lang="en-US" dirty="0"/>
              <a:t>Deaf visitors</a:t>
            </a:r>
          </a:p>
          <a:p>
            <a:pPr marL="171450" indent="-171450">
              <a:buFont typeface="Arial" panose="020B0604020202020204" pitchFamily="34" charset="0"/>
              <a:buChar char="•"/>
            </a:pPr>
            <a:r>
              <a:rPr lang="en-US" dirty="0"/>
              <a:t>Hard-of-hearing visitors</a:t>
            </a:r>
          </a:p>
          <a:p>
            <a:pPr marL="171450" indent="-171450">
              <a:buFont typeface="Arial" panose="020B0604020202020204" pitchFamily="34" charset="0"/>
              <a:buChar char="•"/>
            </a:pPr>
            <a:r>
              <a:rPr lang="en-US" dirty="0"/>
              <a:t>People who rely on hearing aids or cochlear implants</a:t>
            </a:r>
          </a:p>
          <a:p>
            <a:endParaRPr lang="en-US" dirty="0"/>
          </a:p>
          <a:p>
            <a:r>
              <a:rPr lang="en-US" b="1" dirty="0"/>
              <a:t>Common barriers </a:t>
            </a:r>
            <a:r>
              <a:rPr lang="en-US" dirty="0"/>
              <a:t>for Deaf and hard-of-hearing visitors:</a:t>
            </a:r>
          </a:p>
          <a:p>
            <a:pPr marL="171450" indent="-171450">
              <a:buFont typeface="Arial" panose="020B0604020202020204" pitchFamily="34" charset="0"/>
              <a:buChar char="•"/>
            </a:pPr>
            <a:r>
              <a:rPr lang="en-US" dirty="0"/>
              <a:t>Audio-only tours or announcements</a:t>
            </a:r>
          </a:p>
          <a:p>
            <a:pPr marL="171450" indent="-171450">
              <a:buFont typeface="Arial" panose="020B0604020202020204" pitchFamily="34" charset="0"/>
              <a:buChar char="•"/>
            </a:pPr>
            <a:r>
              <a:rPr lang="en-US" dirty="0"/>
              <a:t>No captions or transcripts</a:t>
            </a:r>
          </a:p>
          <a:p>
            <a:pPr marL="171450" indent="-171450">
              <a:buFont typeface="Arial" panose="020B0604020202020204" pitchFamily="34" charset="0"/>
              <a:buChar char="•"/>
            </a:pPr>
            <a:r>
              <a:rPr lang="en-US" dirty="0"/>
              <a:t>Poor visibility for lip-reading</a:t>
            </a:r>
          </a:p>
          <a:p>
            <a:pPr marL="171450" indent="-171450">
              <a:buFont typeface="Arial" panose="020B0604020202020204" pitchFamily="34" charset="0"/>
              <a:buChar char="•"/>
            </a:pPr>
            <a:r>
              <a:rPr lang="en-US" dirty="0"/>
              <a:t>Lack of visual emergency information</a:t>
            </a:r>
          </a:p>
          <a:p>
            <a:r>
              <a:rPr lang="en-US" dirty="0"/>
              <a:t>Visual alternatives are critical</a:t>
            </a:r>
          </a:p>
          <a:p>
            <a:endParaRPr lang="en-US" dirty="0"/>
          </a:p>
          <a:p>
            <a:r>
              <a:rPr lang="en-US" dirty="0"/>
              <a:t>Highlight </a:t>
            </a:r>
            <a:r>
              <a:rPr lang="en-US" b="1" dirty="0"/>
              <a:t>good practices:</a:t>
            </a:r>
          </a:p>
          <a:p>
            <a:pPr marL="171450" indent="-171450">
              <a:buFont typeface="Arial" panose="020B0604020202020204" pitchFamily="34" charset="0"/>
              <a:buChar char="•"/>
            </a:pPr>
            <a:r>
              <a:rPr lang="en-US" dirty="0"/>
              <a:t>Subtitles on videos</a:t>
            </a:r>
          </a:p>
          <a:p>
            <a:pPr marL="171450" indent="-171450">
              <a:buFont typeface="Arial" panose="020B0604020202020204" pitchFamily="34" charset="0"/>
              <a:buChar char="•"/>
            </a:pPr>
            <a:r>
              <a:rPr lang="en-US" dirty="0"/>
              <a:t>Written summaries</a:t>
            </a:r>
          </a:p>
          <a:p>
            <a:pPr marL="171450" indent="-171450">
              <a:buFont typeface="Arial" panose="020B0604020202020204" pitchFamily="34" charset="0"/>
              <a:buChar char="•"/>
            </a:pPr>
            <a:r>
              <a:rPr lang="en-US" dirty="0"/>
              <a:t>Clear visual alerts</a:t>
            </a:r>
          </a:p>
          <a:p>
            <a:pPr marL="171450" indent="-171450">
              <a:buFont typeface="Arial" panose="020B0604020202020204" pitchFamily="34" charset="0"/>
              <a:buChar char="•"/>
            </a:pPr>
            <a:r>
              <a:rPr lang="en-US" dirty="0"/>
              <a:t>Facing the person when speaking</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Stress safety: </a:t>
            </a:r>
            <a:r>
              <a:rPr lang="en-US" dirty="0"/>
              <a:t>Emergency information must </a:t>
            </a:r>
            <a:r>
              <a:rPr lang="en-US" b="1" dirty="0"/>
              <a:t>never</a:t>
            </a:r>
            <a:r>
              <a:rPr lang="en-US" dirty="0"/>
              <a:t> be audio-only.</a:t>
            </a:r>
          </a:p>
          <a:p>
            <a:endParaRPr lang="en-US" dirty="0"/>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24</a:t>
            </a:fld>
            <a:endParaRPr lang="en-US"/>
          </a:p>
        </p:txBody>
      </p:sp>
    </p:spTree>
    <p:extLst>
      <p:ext uri="{BB962C8B-B14F-4D97-AF65-F5344CB8AC3E}">
        <p14:creationId xmlns:p14="http://schemas.microsoft.com/office/powerpoint/2010/main" val="3277827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a:t>
            </a:r>
            <a:r>
              <a:rPr lang="en-US" b="1" dirty="0"/>
              <a:t>this group includes</a:t>
            </a:r>
            <a:r>
              <a:rPr lang="en-US" dirty="0"/>
              <a:t>:</a:t>
            </a:r>
          </a:p>
          <a:p>
            <a:pPr marL="171450" indent="-171450">
              <a:buFont typeface="Arial" panose="020B0604020202020204" pitchFamily="34" charset="0"/>
              <a:buChar char="•"/>
            </a:pPr>
            <a:r>
              <a:rPr lang="en-US" dirty="0"/>
              <a:t>People with intellectual disabilities</a:t>
            </a:r>
          </a:p>
          <a:p>
            <a:pPr marL="171450" indent="-171450">
              <a:buFont typeface="Arial" panose="020B0604020202020204" pitchFamily="34" charset="0"/>
              <a:buChar char="•"/>
            </a:pPr>
            <a:r>
              <a:rPr lang="en-US" dirty="0"/>
              <a:t>People on the autism spectrum</a:t>
            </a:r>
          </a:p>
          <a:p>
            <a:pPr marL="171450" indent="-171450">
              <a:buFont typeface="Arial" panose="020B0604020202020204" pitchFamily="34" charset="0"/>
              <a:buChar char="•"/>
            </a:pPr>
            <a:r>
              <a:rPr lang="en-US" dirty="0"/>
              <a:t>People with dementia or brain injuries</a:t>
            </a:r>
          </a:p>
          <a:p>
            <a:pPr marL="171450" indent="-171450">
              <a:buFont typeface="Arial" panose="020B0604020202020204" pitchFamily="34" charset="0"/>
              <a:buChar char="•"/>
            </a:pPr>
            <a:r>
              <a:rPr lang="en-US" dirty="0"/>
              <a:t>People with learning difficulties</a:t>
            </a:r>
          </a:p>
          <a:p>
            <a:endParaRPr lang="en-US" dirty="0"/>
          </a:p>
          <a:p>
            <a:r>
              <a:rPr lang="en-US" b="1" dirty="0"/>
              <a:t>Barriers</a:t>
            </a:r>
            <a:r>
              <a:rPr lang="en-US" dirty="0"/>
              <a:t> may include:</a:t>
            </a:r>
          </a:p>
          <a:p>
            <a:pPr marL="171450" indent="-171450">
              <a:buFont typeface="Arial" panose="020B0604020202020204" pitchFamily="34" charset="0"/>
              <a:buChar char="•"/>
            </a:pPr>
            <a:r>
              <a:rPr lang="en-US" dirty="0"/>
              <a:t>Complex language or long explanations</a:t>
            </a:r>
          </a:p>
          <a:p>
            <a:pPr marL="171450" indent="-171450">
              <a:buFont typeface="Arial" panose="020B0604020202020204" pitchFamily="34" charset="0"/>
              <a:buChar char="•"/>
            </a:pPr>
            <a:r>
              <a:rPr lang="en-US" dirty="0"/>
              <a:t>Information overload</a:t>
            </a:r>
          </a:p>
          <a:p>
            <a:pPr marL="171450" indent="-171450">
              <a:buFont typeface="Arial" panose="020B0604020202020204" pitchFamily="34" charset="0"/>
              <a:buChar char="•"/>
            </a:pPr>
            <a:r>
              <a:rPr lang="en-US" dirty="0"/>
              <a:t>Crowded, noisy, or bright environments</a:t>
            </a:r>
          </a:p>
          <a:p>
            <a:pPr marL="171450" indent="-171450">
              <a:buFont typeface="Arial" panose="020B0604020202020204" pitchFamily="34" charset="0"/>
              <a:buChar char="•"/>
            </a:pPr>
            <a:r>
              <a:rPr lang="en-US" dirty="0"/>
              <a:t>Unclear structure or expectations</a:t>
            </a:r>
          </a:p>
          <a:p>
            <a:r>
              <a:rPr lang="en-US" dirty="0"/>
              <a:t>Clarity, calm, and predictability help</a:t>
            </a:r>
          </a:p>
          <a:p>
            <a:endParaRPr lang="en-US" dirty="0"/>
          </a:p>
          <a:p>
            <a:r>
              <a:rPr lang="en-US" dirty="0"/>
              <a:t>These visitors are </a:t>
            </a:r>
            <a:r>
              <a:rPr lang="en-US" b="1" dirty="0"/>
              <a:t>often excluded unintentionally </a:t>
            </a:r>
            <a:r>
              <a:rPr lang="en-US" dirty="0"/>
              <a:t>through:</a:t>
            </a:r>
          </a:p>
          <a:p>
            <a:pPr marL="171450" indent="-171450">
              <a:buFont typeface="Arial" panose="020B0604020202020204" pitchFamily="34" charset="0"/>
              <a:buChar char="•"/>
            </a:pPr>
            <a:r>
              <a:rPr lang="en-US" dirty="0"/>
              <a:t>Jargon</a:t>
            </a:r>
          </a:p>
          <a:p>
            <a:pPr marL="171450" indent="-171450">
              <a:buFont typeface="Arial" panose="020B0604020202020204" pitchFamily="34" charset="0"/>
              <a:buChar char="•"/>
            </a:pPr>
            <a:r>
              <a:rPr lang="en-US" dirty="0"/>
              <a:t>Fast-paced tours</a:t>
            </a:r>
          </a:p>
          <a:p>
            <a:pPr marL="171450" indent="-171450">
              <a:buFont typeface="Arial" panose="020B0604020202020204" pitchFamily="34" charset="0"/>
              <a:buChar char="•"/>
            </a:pPr>
            <a:r>
              <a:rPr lang="en-US" dirty="0"/>
              <a:t>Sensory overload</a:t>
            </a:r>
          </a:p>
          <a:p>
            <a:endParaRPr lang="en-US" dirty="0"/>
          </a:p>
          <a:p>
            <a:r>
              <a:rPr lang="en-US" b="1" dirty="0"/>
              <a:t>Explain good practices:</a:t>
            </a:r>
          </a:p>
          <a:p>
            <a:pPr marL="171450" indent="-171450">
              <a:buFont typeface="Arial" panose="020B0604020202020204" pitchFamily="34" charset="0"/>
              <a:buChar char="•"/>
            </a:pPr>
            <a:r>
              <a:rPr lang="en-US" dirty="0"/>
              <a:t>Simple language</a:t>
            </a:r>
          </a:p>
          <a:p>
            <a:pPr marL="171450" indent="-171450">
              <a:buFont typeface="Arial" panose="020B0604020202020204" pitchFamily="34" charset="0"/>
              <a:buChar char="•"/>
            </a:pPr>
            <a:r>
              <a:rPr lang="en-US" dirty="0"/>
              <a:t>Visual supports</a:t>
            </a:r>
          </a:p>
          <a:p>
            <a:pPr marL="171450" indent="-171450">
              <a:buFont typeface="Arial" panose="020B0604020202020204" pitchFamily="34" charset="0"/>
              <a:buChar char="•"/>
            </a:pPr>
            <a:r>
              <a:rPr lang="en-US" dirty="0"/>
              <a:t>Quiet spaces</a:t>
            </a:r>
          </a:p>
          <a:p>
            <a:pPr marL="171450" indent="-171450">
              <a:buFont typeface="Arial" panose="020B0604020202020204" pitchFamily="34" charset="0"/>
              <a:buChar char="•"/>
            </a:pPr>
            <a:r>
              <a:rPr lang="en-US" dirty="0"/>
              <a:t>Sensory-friendly time slots</a:t>
            </a:r>
          </a:p>
          <a:p>
            <a:endParaRPr lang="en-US" dirty="0"/>
          </a:p>
          <a:p>
            <a:r>
              <a:rPr lang="en-US" b="1" dirty="0"/>
              <a:t>Key message: </a:t>
            </a:r>
            <a:r>
              <a:rPr lang="en-US" dirty="0"/>
              <a:t>“Accessibility is not about dumbing down - it’s about clarity.”</a:t>
            </a:r>
          </a:p>
        </p:txBody>
      </p:sp>
      <p:sp>
        <p:nvSpPr>
          <p:cNvPr id="4" name="Slide Number Placeholder 3"/>
          <p:cNvSpPr>
            <a:spLocks noGrp="1"/>
          </p:cNvSpPr>
          <p:nvPr>
            <p:ph type="sldNum" sz="quarter" idx="5"/>
          </p:nvPr>
        </p:nvSpPr>
        <p:spPr/>
        <p:txBody>
          <a:bodyPr/>
          <a:lstStyle/>
          <a:p>
            <a:fld id="{8524E8BF-7483-473F-908B-C79537BEF7C0}" type="slidenum">
              <a:rPr lang="en-US" smtClean="0"/>
              <a:t>25</a:t>
            </a:fld>
            <a:endParaRPr lang="en-US"/>
          </a:p>
        </p:txBody>
      </p:sp>
    </p:spTree>
    <p:extLst>
      <p:ext uri="{BB962C8B-B14F-4D97-AF65-F5344CB8AC3E}">
        <p14:creationId xmlns:p14="http://schemas.microsoft.com/office/powerpoint/2010/main" val="3271668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visitors will never disclose a disability.</a:t>
            </a:r>
            <a:br>
              <a:rPr lang="en-US" dirty="0"/>
            </a:br>
            <a:r>
              <a:rPr lang="en-US" dirty="0"/>
              <a:t>They may simply appear tired, anxious, or overwhelmed.</a:t>
            </a:r>
          </a:p>
          <a:p>
            <a:endParaRPr lang="en-US" dirty="0"/>
          </a:p>
          <a:p>
            <a:r>
              <a:rPr lang="en-US" dirty="0"/>
              <a:t>Give examples:</a:t>
            </a:r>
          </a:p>
          <a:p>
            <a:pPr marL="171450" indent="-171450">
              <a:buFont typeface="Arial" panose="020B0604020202020204" pitchFamily="34" charset="0"/>
              <a:buChar char="•"/>
            </a:pPr>
            <a:r>
              <a:rPr lang="en-US" dirty="0"/>
              <a:t>Someone needing frequent breaks</a:t>
            </a:r>
          </a:p>
          <a:p>
            <a:pPr marL="171450" indent="-171450">
              <a:buFont typeface="Arial" panose="020B0604020202020204" pitchFamily="34" charset="0"/>
              <a:buChar char="•"/>
            </a:pPr>
            <a:r>
              <a:rPr lang="en-US" dirty="0"/>
              <a:t>Someone leaving a room suddenly</a:t>
            </a:r>
          </a:p>
          <a:p>
            <a:pPr marL="171450" indent="-171450">
              <a:buFont typeface="Arial" panose="020B0604020202020204" pitchFamily="34" charset="0"/>
              <a:buChar char="•"/>
            </a:pPr>
            <a:r>
              <a:rPr lang="en-US" dirty="0"/>
              <a:t>Someone avoiding crowds or noise</a:t>
            </a:r>
          </a:p>
          <a:p>
            <a:endParaRPr lang="en-US" dirty="0"/>
          </a:p>
          <a:p>
            <a:r>
              <a:rPr lang="en-US" dirty="0"/>
              <a:t>* </a:t>
            </a:r>
            <a:r>
              <a:rPr lang="en-US" sz="1200" b="1" i="0" kern="1200" dirty="0">
                <a:solidFill>
                  <a:schemeClr val="tx1"/>
                </a:solidFill>
                <a:effectLst/>
                <a:latin typeface="+mn-lt"/>
                <a:ea typeface="+mn-ea"/>
                <a:cs typeface="+mn-cs"/>
              </a:rPr>
              <a:t>Fibromyalgia </a:t>
            </a:r>
            <a:r>
              <a:rPr lang="en-US" sz="1200" b="0" i="0" kern="1200" dirty="0">
                <a:solidFill>
                  <a:schemeClr val="tx1"/>
                </a:solidFill>
                <a:effectLst/>
                <a:latin typeface="+mn-lt"/>
                <a:ea typeface="+mn-ea"/>
                <a:cs typeface="+mn-cs"/>
              </a:rPr>
              <a:t>- a chronic disorder characterized by widespread pain and other symptoms such as fatigue, muscle stiffness, and insomnia.</a:t>
            </a:r>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26</a:t>
            </a:fld>
            <a:endParaRPr lang="en-US"/>
          </a:p>
        </p:txBody>
      </p:sp>
    </p:spTree>
    <p:extLst>
      <p:ext uri="{BB962C8B-B14F-4D97-AF65-F5344CB8AC3E}">
        <p14:creationId xmlns:p14="http://schemas.microsoft.com/office/powerpoint/2010/main" val="3723299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t>
            </a:r>
            <a:r>
              <a:rPr lang="en-US" b="1" dirty="0"/>
              <a:t>examples:</a:t>
            </a:r>
          </a:p>
          <a:p>
            <a:pPr marL="171450" indent="-171450">
              <a:buFont typeface="Arial" panose="020B0604020202020204" pitchFamily="34" charset="0"/>
              <a:buChar char="•"/>
            </a:pPr>
            <a:r>
              <a:rPr lang="en-US" dirty="0"/>
              <a:t>Friendly staff offering alternatives when a lift is broken</a:t>
            </a:r>
          </a:p>
          <a:p>
            <a:pPr marL="171450" indent="-171450">
              <a:buFont typeface="Arial" panose="020B0604020202020204" pitchFamily="34" charset="0"/>
              <a:buChar char="•"/>
            </a:pPr>
            <a:r>
              <a:rPr lang="en-US" dirty="0"/>
              <a:t>Staff who avoid eye contact or speak only to companions</a:t>
            </a:r>
          </a:p>
          <a:p>
            <a:endParaRPr lang="en-US" dirty="0"/>
          </a:p>
          <a:p>
            <a:r>
              <a:rPr lang="en-US" dirty="0"/>
              <a:t>Emphasize:</a:t>
            </a:r>
          </a:p>
          <a:p>
            <a:r>
              <a:rPr lang="en-US" b="1" dirty="0"/>
              <a:t>Accessibility lives in everyday interactions - greetings, tone of voice, willingness to help.</a:t>
            </a:r>
          </a:p>
          <a:p>
            <a:endParaRPr lang="en-US" dirty="0"/>
          </a:p>
          <a:p>
            <a:r>
              <a:rPr lang="en-US" dirty="0"/>
              <a:t>Key message:</a:t>
            </a:r>
            <a:br>
              <a:rPr lang="en-US" dirty="0"/>
            </a:br>
            <a:r>
              <a:rPr lang="en-US" b="1" dirty="0"/>
              <a:t>“Attitude can remove or create barriers in seconds.”</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27</a:t>
            </a:fld>
            <a:endParaRPr lang="en-US"/>
          </a:p>
        </p:txBody>
      </p:sp>
    </p:spTree>
    <p:extLst>
      <p:ext uri="{BB962C8B-B14F-4D97-AF65-F5344CB8AC3E}">
        <p14:creationId xmlns:p14="http://schemas.microsoft.com/office/powerpoint/2010/main" val="3734136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Respect and Courtesy Above All</a:t>
            </a:r>
          </a:p>
          <a:p>
            <a:pPr marL="171450" indent="-171450">
              <a:buFont typeface="Arial" panose="020B0604020202020204" pitchFamily="34" charset="0"/>
              <a:buChar char="•"/>
            </a:pPr>
            <a:r>
              <a:rPr lang="en-US" dirty="0"/>
              <a:t>Treat visitors with disabilities the same way you would any other guest, with respect, patience, and genuine courtesy. Speak directly to the person, use a normal tone, and remember that disability does not define their interests or personality.</a:t>
            </a:r>
          </a:p>
          <a:p>
            <a:r>
              <a:rPr lang="en-US" b="1" dirty="0"/>
              <a:t>Ask Before Helping</a:t>
            </a:r>
          </a:p>
          <a:p>
            <a:pPr marL="171450" indent="-171450">
              <a:buFont typeface="Arial" panose="020B0604020202020204" pitchFamily="34" charset="0"/>
              <a:buChar char="•"/>
            </a:pPr>
            <a:r>
              <a:rPr lang="en-US" dirty="0"/>
              <a:t>Never assume help is needed. A simple “May I help you?” respects independence and ensures assistance is wanted before you step in or touch personal equipment.</a:t>
            </a:r>
          </a:p>
          <a:p>
            <a:r>
              <a:rPr lang="en-US" b="1" dirty="0"/>
              <a:t>Listen to and Trust the Visitor</a:t>
            </a:r>
          </a:p>
          <a:p>
            <a:pPr marL="171450" indent="-171450">
              <a:buFont typeface="Arial" panose="020B0604020202020204" pitchFamily="34" charset="0"/>
              <a:buChar char="•"/>
            </a:pPr>
            <a:r>
              <a:rPr lang="en-US" dirty="0"/>
              <a:t>Visitors are the experts in their own needs. If they tell you what works or what does not, take them at their word and follow their lead.</a:t>
            </a:r>
          </a:p>
          <a:p>
            <a:r>
              <a:rPr lang="en-US" b="1" dirty="0"/>
              <a:t>Use Appropriate Language</a:t>
            </a:r>
          </a:p>
          <a:p>
            <a:pPr marL="171450" indent="-171450">
              <a:buFont typeface="Arial" panose="020B0604020202020204" pitchFamily="34" charset="0"/>
              <a:buChar char="•"/>
            </a:pPr>
            <a:r>
              <a:rPr lang="en-US" dirty="0"/>
              <a:t>Choose respectful, neutral language that puts the person first and avoids outdated or negative terms. When unsure, focus on the service or accommodation rather than labeling the person.</a:t>
            </a:r>
          </a:p>
          <a:p>
            <a:r>
              <a:rPr lang="en-US" b="1" dirty="0"/>
              <a:t>Be Patient and Attentive</a:t>
            </a:r>
          </a:p>
          <a:p>
            <a:pPr marL="171450" indent="-171450">
              <a:buFont typeface="Arial" panose="020B0604020202020204" pitchFamily="34" charset="0"/>
              <a:buChar char="•"/>
            </a:pPr>
            <a:r>
              <a:rPr lang="en-US" dirty="0"/>
              <a:t>Some guests may need more time to communicate or move through the experience. Staying calm, listening fully, and not rushing sends a clear message that they are welcome.</a:t>
            </a:r>
          </a:p>
          <a:p>
            <a:r>
              <a:rPr lang="en-US" b="1" dirty="0"/>
              <a:t>Provide a Welcoming Atmosphere</a:t>
            </a:r>
          </a:p>
          <a:p>
            <a:pPr marL="171450" indent="-171450">
              <a:buFont typeface="Arial" panose="020B0604020202020204" pitchFamily="34" charset="0"/>
              <a:buChar char="•"/>
            </a:pPr>
            <a:r>
              <a:rPr lang="en-US" dirty="0"/>
              <a:t>Let visitors know from the start that accessibility is expected and supported. Small, natural gestures of inclusion help guests feel they belong, not like an exception.</a:t>
            </a:r>
          </a:p>
          <a:p>
            <a:r>
              <a:rPr lang="en-US" b="1" dirty="0"/>
              <a:t>Know the Do’s and Don’ts of Specific Interactions</a:t>
            </a:r>
          </a:p>
          <a:p>
            <a:pPr marL="171450" indent="-171450">
              <a:buFont typeface="Arial" panose="020B0604020202020204" pitchFamily="34" charset="0"/>
              <a:buChar char="•"/>
            </a:pPr>
            <a:r>
              <a:rPr lang="en-US" dirty="0"/>
              <a:t>Basic etiquette matters, such as not leaning on wheelchairs, facing people who lip-read, and asking before offering physical guidance. These small actions make interactions more comfortable and respectful.</a:t>
            </a:r>
          </a:p>
          <a:p>
            <a:r>
              <a:rPr lang="en-US" b="1" dirty="0"/>
              <a:t>Stay Positive and Composed</a:t>
            </a:r>
          </a:p>
          <a:p>
            <a:pPr marL="171450" indent="-171450">
              <a:buFont typeface="Arial" panose="020B0604020202020204" pitchFamily="34" charset="0"/>
              <a:buChar char="•"/>
            </a:pPr>
            <a:r>
              <a:rPr lang="en-US" dirty="0"/>
              <a:t>When things do not go as planned, stay calm and focus on solutions rather than the problem. Handle accommodations as a normal part of the day so no one feels like a burden.</a:t>
            </a:r>
          </a:p>
        </p:txBody>
      </p:sp>
      <p:sp>
        <p:nvSpPr>
          <p:cNvPr id="4" name="Slide Number Placeholder 3"/>
          <p:cNvSpPr>
            <a:spLocks noGrp="1"/>
          </p:cNvSpPr>
          <p:nvPr>
            <p:ph type="sldNum" sz="quarter" idx="5"/>
          </p:nvPr>
        </p:nvSpPr>
        <p:spPr/>
        <p:txBody>
          <a:bodyPr/>
          <a:lstStyle/>
          <a:p>
            <a:fld id="{8524E8BF-7483-473F-908B-C79537BEF7C0}" type="slidenum">
              <a:rPr lang="en-US" smtClean="0"/>
              <a:t>28</a:t>
            </a:fld>
            <a:endParaRPr lang="en-US"/>
          </a:p>
        </p:txBody>
      </p:sp>
    </p:spTree>
    <p:extLst>
      <p:ext uri="{BB962C8B-B14F-4D97-AF65-F5344CB8AC3E}">
        <p14:creationId xmlns:p14="http://schemas.microsoft.com/office/powerpoint/2010/main" val="3506639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Explain that this first session of the </a:t>
            </a:r>
            <a:r>
              <a:rPr lang="en-US" b="1" dirty="0"/>
              <a:t>TACT Train-the-Trainers </a:t>
            </a:r>
            <a:r>
              <a:rPr lang="en-US" b="1" dirty="0" err="1"/>
              <a:t>programme</a:t>
            </a:r>
            <a:r>
              <a:rPr lang="en-US" dirty="0"/>
              <a:t>, meaning:</a:t>
            </a:r>
          </a:p>
          <a:p>
            <a:pPr marL="628650" lvl="1" indent="-171450">
              <a:buFont typeface="Arial" panose="020B0604020202020204" pitchFamily="34" charset="0"/>
              <a:buChar char="•"/>
            </a:pPr>
            <a:r>
              <a:rPr lang="en-US" dirty="0"/>
              <a:t>Participants are not only learners,</a:t>
            </a:r>
          </a:p>
          <a:p>
            <a:pPr marL="628650" lvl="1" indent="-171450">
              <a:buFont typeface="Arial" panose="020B0604020202020204" pitchFamily="34" charset="0"/>
              <a:buChar char="•"/>
            </a:pPr>
            <a:r>
              <a:rPr lang="en-US" dirty="0"/>
              <a:t>They are future </a:t>
            </a:r>
            <a:r>
              <a:rPr lang="en-US" b="1" dirty="0"/>
              <a:t>multipliers</a:t>
            </a:r>
            <a:r>
              <a:rPr lang="en-US" dirty="0"/>
              <a:t> who will train others.</a:t>
            </a:r>
          </a:p>
          <a:p>
            <a:pPr marL="171450" indent="-171450">
              <a:buFont typeface="Arial" panose="020B0604020202020204" pitchFamily="34" charset="0"/>
              <a:buChar char="•"/>
            </a:pPr>
            <a:r>
              <a:rPr lang="en-US" dirty="0"/>
              <a:t>Set expectations:</a:t>
            </a:r>
          </a:p>
          <a:p>
            <a:pPr marL="628650" lvl="1" indent="-171450">
              <a:buFont typeface="Arial" panose="020B0604020202020204" pitchFamily="34" charset="0"/>
              <a:buChar char="•"/>
            </a:pPr>
            <a:r>
              <a:rPr lang="en-US" dirty="0"/>
              <a:t>This is an </a:t>
            </a:r>
            <a:r>
              <a:rPr lang="en-US" b="1" dirty="0"/>
              <a:t>interactive online session</a:t>
            </a:r>
            <a:r>
              <a:rPr lang="en-US" dirty="0"/>
              <a:t>, not a lecture.</a:t>
            </a:r>
          </a:p>
          <a:p>
            <a:pPr marL="628650" lvl="1" indent="-171450">
              <a:buFont typeface="Arial" panose="020B0604020202020204" pitchFamily="34" charset="0"/>
              <a:buChar char="•"/>
            </a:pPr>
            <a:r>
              <a:rPr lang="en-US" dirty="0"/>
              <a:t>Participation, reflection, and discussion are essential.</a:t>
            </a:r>
          </a:p>
          <a:p>
            <a:pPr marL="628650" lvl="1" indent="-171450">
              <a:buFont typeface="Arial" panose="020B0604020202020204" pitchFamily="34" charset="0"/>
              <a:buChar char="•"/>
            </a:pPr>
            <a:r>
              <a:rPr lang="en-US" dirty="0"/>
              <a:t>No one is expected to be an expert - learning happens together.</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a:t>
            </a:fld>
            <a:endParaRPr lang="en-US"/>
          </a:p>
        </p:txBody>
      </p:sp>
    </p:spTree>
    <p:extLst>
      <p:ext uri="{BB962C8B-B14F-4D97-AF65-F5344CB8AC3E}">
        <p14:creationId xmlns:p14="http://schemas.microsoft.com/office/powerpoint/2010/main" val="2042234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t>
            </a:r>
            <a:r>
              <a:rPr lang="en-GB" b="1" dirty="0"/>
              <a:t>example:</a:t>
            </a:r>
          </a:p>
          <a:p>
            <a:pPr marL="171450" indent="-171450">
              <a:buFont typeface="Arial" panose="020B0604020202020204" pitchFamily="34" charset="0"/>
              <a:buChar char="•"/>
            </a:pPr>
            <a:r>
              <a:rPr lang="en-GB" dirty="0"/>
              <a:t>it’s okay to discreetly mention to a blind visitor that you have tactile exhibits for them</a:t>
            </a:r>
          </a:p>
          <a:p>
            <a:pPr marL="171450" indent="-171450">
              <a:buFont typeface="Arial" panose="020B0604020202020204" pitchFamily="34" charset="0"/>
              <a:buChar char="•"/>
            </a:pPr>
            <a:r>
              <a:rPr lang="en-GB" dirty="0"/>
              <a:t>but there’s no need to announce to the whole group “We have a blind person so everyone wait while I do this,” etc.</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Inclusion works best when it’s seamlessly integrated.</a:t>
            </a:r>
          </a:p>
          <a:p>
            <a:pPr marL="0" indent="0">
              <a:buFont typeface="Arial" panose="020B0604020202020204" pitchFamily="34" charset="0"/>
              <a:buNone/>
            </a:pPr>
            <a:r>
              <a:rPr lang="en-GB" sz="1200" b="1" kern="1200" dirty="0">
                <a:solidFill>
                  <a:schemeClr val="tx1"/>
                </a:solidFill>
                <a:effectLst/>
                <a:latin typeface="+mn-lt"/>
                <a:ea typeface="+mn-ea"/>
                <a:cs typeface="+mn-cs"/>
              </a:rPr>
              <a:t>Attitude is contagious</a:t>
            </a:r>
            <a:r>
              <a:rPr lang="en-GB" sz="1200" kern="1200" dirty="0">
                <a:solidFill>
                  <a:schemeClr val="tx1"/>
                </a:solidFill>
                <a:effectLst/>
                <a:latin typeface="+mn-lt"/>
                <a:ea typeface="+mn-ea"/>
                <a:cs typeface="+mn-cs"/>
              </a:rPr>
              <a:t>.</a:t>
            </a:r>
          </a:p>
          <a:p>
            <a:pPr marL="0" indent="0">
              <a:buFont typeface="Arial" panose="020B0604020202020204" pitchFamily="34" charset="0"/>
              <a:buNone/>
            </a:pPr>
            <a:r>
              <a:rPr lang="en-GB" sz="1200" kern="1200" dirty="0">
                <a:solidFill>
                  <a:schemeClr val="tx1"/>
                </a:solidFill>
                <a:effectLst/>
                <a:latin typeface="+mn-lt"/>
                <a:ea typeface="+mn-ea"/>
                <a:cs typeface="+mn-cs"/>
              </a:rPr>
              <a:t>If the staff and guides approach accessibility with positivity and normalcy, other visitors will follow that lead, and the overall environment becomes more inclusive. </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0" indent="0">
              <a:buFont typeface="Arial" panose="020B0604020202020204" pitchFamily="34" charset="0"/>
              <a:buNone/>
            </a:pPr>
            <a:r>
              <a:rPr lang="en-GB" sz="1200" kern="1200" dirty="0">
                <a:solidFill>
                  <a:schemeClr val="tx1"/>
                </a:solidFill>
                <a:effectLst/>
                <a:latin typeface="+mn-lt"/>
                <a:ea typeface="+mn-ea"/>
                <a:cs typeface="+mn-cs"/>
              </a:rPr>
              <a:t>It’s okay not to be an expert on every disability. If you’re unsure how to help someone, </a:t>
            </a:r>
            <a:r>
              <a:rPr lang="en-GB" sz="1200" b="1" kern="1200" dirty="0">
                <a:solidFill>
                  <a:schemeClr val="tx1"/>
                </a:solidFill>
                <a:effectLst/>
                <a:latin typeface="+mn-lt"/>
                <a:ea typeface="+mn-ea"/>
                <a:cs typeface="+mn-cs"/>
              </a:rPr>
              <a:t>ask them politely</a:t>
            </a:r>
            <a:r>
              <a:rPr lang="en-GB" sz="1200" kern="1200" dirty="0">
                <a:solidFill>
                  <a:schemeClr val="tx1"/>
                </a:solidFill>
                <a:effectLst/>
                <a:latin typeface="+mn-lt"/>
                <a:ea typeface="+mn-ea"/>
                <a:cs typeface="+mn-cs"/>
              </a:rPr>
              <a:t>.</a:t>
            </a:r>
          </a:p>
          <a:p>
            <a:pPr marL="0" indent="0">
              <a:buFont typeface="Arial" panose="020B0604020202020204" pitchFamily="34" charset="0"/>
              <a:buNone/>
            </a:pPr>
            <a:r>
              <a:rPr lang="en-GB" sz="1200" kern="1200" dirty="0">
                <a:solidFill>
                  <a:schemeClr val="tx1"/>
                </a:solidFill>
                <a:effectLst/>
                <a:latin typeface="+mn-lt"/>
                <a:ea typeface="+mn-ea"/>
                <a:cs typeface="+mn-cs"/>
              </a:rPr>
              <a:t>For instance, “Is there anything I can do to make your visit more comfortable?” or “Let me know if you need any assistance I am happy to help." </a:t>
            </a:r>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29</a:t>
            </a:fld>
            <a:endParaRPr lang="en-US"/>
          </a:p>
        </p:txBody>
      </p:sp>
    </p:spTree>
    <p:extLst>
      <p:ext uri="{BB962C8B-B14F-4D97-AF65-F5344CB8AC3E}">
        <p14:creationId xmlns:p14="http://schemas.microsoft.com/office/powerpoint/2010/main" val="2661704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a:t>
            </a:r>
            <a:r>
              <a:rPr lang="en-US" b="1" dirty="0"/>
              <a:t>WHY THIS MODULE MATTERS</a:t>
            </a:r>
          </a:p>
          <a:p>
            <a:pPr marL="171450" indent="-171450">
              <a:buFont typeface="Arial" panose="020B0604020202020204" pitchFamily="34" charset="0"/>
              <a:buChar char="•"/>
            </a:pPr>
            <a:r>
              <a:rPr lang="en-US" dirty="0"/>
              <a:t>Cultural tourism should be enjoyable – not a struggle</a:t>
            </a:r>
          </a:p>
          <a:p>
            <a:pPr marL="171450" indent="-171450">
              <a:buFont typeface="Arial" panose="020B0604020202020204" pitchFamily="34" charset="0"/>
              <a:buChar char="•"/>
            </a:pPr>
            <a:r>
              <a:rPr lang="en-US" dirty="0"/>
              <a:t>Many visitors still face avoidable barriers</a:t>
            </a:r>
          </a:p>
          <a:p>
            <a:pPr marL="171450" indent="-171450">
              <a:buFont typeface="Arial" panose="020B0604020202020204" pitchFamily="34" charset="0"/>
              <a:buChar char="•"/>
            </a:pPr>
            <a:r>
              <a:rPr lang="en-US" dirty="0"/>
              <a:t>Accessibility is about dignity, participation, and quality experiences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Tourism and culture are meant to be enriching and enjoyable. Yet for many people, visiting a museum or heritage site is stressful, exhausting, or even impossible because of barriers that could have been avoided.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Emphasize:</a:t>
            </a:r>
            <a:br>
              <a:rPr lang="en-US" dirty="0"/>
            </a:br>
            <a:r>
              <a:rPr lang="en-US" dirty="0"/>
              <a:t>Accessibility is </a:t>
            </a:r>
            <a:r>
              <a:rPr lang="en-US" b="1" dirty="0"/>
              <a:t>not about perfection</a:t>
            </a:r>
            <a:r>
              <a:rPr lang="en-US" dirty="0"/>
              <a:t>.</a:t>
            </a:r>
            <a:br>
              <a:rPr lang="en-US" dirty="0"/>
            </a:br>
            <a:r>
              <a:rPr lang="en-US" dirty="0"/>
              <a:t>It is about </a:t>
            </a:r>
            <a:r>
              <a:rPr lang="en-US" b="1" dirty="0"/>
              <a:t>reducing unnecessary barriers</a:t>
            </a:r>
            <a:r>
              <a:rPr lang="en-US" dirty="0"/>
              <a:t> and ensuring people are </a:t>
            </a:r>
            <a:r>
              <a:rPr lang="en-US" b="1" dirty="0"/>
              <a:t>treated with dignity</a:t>
            </a:r>
            <a:r>
              <a:rPr lang="en-US" dirty="0"/>
              <a:t>.</a:t>
            </a:r>
          </a:p>
        </p:txBody>
      </p:sp>
      <p:sp>
        <p:nvSpPr>
          <p:cNvPr id="4" name="Slide Number Placeholder 3"/>
          <p:cNvSpPr>
            <a:spLocks noGrp="1"/>
          </p:cNvSpPr>
          <p:nvPr>
            <p:ph type="sldNum" sz="quarter" idx="5"/>
          </p:nvPr>
        </p:nvSpPr>
        <p:spPr/>
        <p:txBody>
          <a:bodyPr/>
          <a:lstStyle/>
          <a:p>
            <a:fld id="{8524E8BF-7483-473F-908B-C79537BEF7C0}" type="slidenum">
              <a:rPr lang="en-US" smtClean="0"/>
              <a:t>4</a:t>
            </a:fld>
            <a:endParaRPr lang="en-US"/>
          </a:p>
        </p:txBody>
      </p:sp>
    </p:spTree>
    <p:extLst>
      <p:ext uri="{BB962C8B-B14F-4D97-AF65-F5344CB8AC3E}">
        <p14:creationId xmlns:p14="http://schemas.microsoft.com/office/powerpoint/2010/main" val="1888545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is about </a:t>
            </a:r>
            <a:r>
              <a:rPr lang="en-US" b="1" dirty="0"/>
              <a:t>building a shared understanding and mindset</a:t>
            </a:r>
            <a:r>
              <a:rPr lang="en-US" dirty="0"/>
              <a:t>.</a:t>
            </a:r>
            <a:br>
              <a:rPr lang="en-US" dirty="0"/>
            </a:br>
            <a:r>
              <a:rPr lang="en-US" dirty="0"/>
              <a:t>It does not yet focus on technical standards or audits, those come later.</a:t>
            </a:r>
          </a:p>
          <a:p>
            <a:endParaRPr lang="en-US" dirty="0"/>
          </a:p>
          <a:p>
            <a:r>
              <a:rPr lang="en-US" dirty="0"/>
              <a:t>Stress especially:</a:t>
            </a:r>
          </a:p>
          <a:p>
            <a:pPr marL="171450" indent="-171450">
              <a:buFont typeface="Arial" panose="020B0604020202020204" pitchFamily="34" charset="0"/>
              <a:buChar char="•"/>
            </a:pPr>
            <a:r>
              <a:rPr lang="en-US" dirty="0"/>
              <a:t>Understanding </a:t>
            </a:r>
            <a:r>
              <a:rPr lang="en-US" i="1" dirty="0"/>
              <a:t>why</a:t>
            </a:r>
            <a:r>
              <a:rPr lang="en-US" dirty="0"/>
              <a:t> accessibility matters</a:t>
            </a:r>
          </a:p>
          <a:p>
            <a:pPr marL="171450" indent="-171450">
              <a:buFont typeface="Arial" panose="020B0604020202020204" pitchFamily="34" charset="0"/>
              <a:buChar char="•"/>
            </a:pPr>
            <a:r>
              <a:rPr lang="en-US" dirty="0"/>
              <a:t>Shifting attitudes and perspectives</a:t>
            </a:r>
          </a:p>
          <a:p>
            <a:pPr marL="171450" indent="-171450">
              <a:buFont typeface="Arial" panose="020B0604020202020204" pitchFamily="34" charset="0"/>
              <a:buChar char="•"/>
            </a:pPr>
            <a:r>
              <a:rPr lang="en-US" dirty="0"/>
              <a:t>Building confidence in interacting with visitors with disabilities</a:t>
            </a:r>
          </a:p>
          <a:p>
            <a:endParaRPr lang="en-US" dirty="0"/>
          </a:p>
          <a:p>
            <a:r>
              <a:rPr lang="en-US" b="1" dirty="0"/>
              <a:t>“These objectives are also what </a:t>
            </a:r>
            <a:r>
              <a:rPr lang="en-US" b="1" i="1" dirty="0"/>
              <a:t>your future trainees</a:t>
            </a:r>
            <a:r>
              <a:rPr lang="en-US" b="1" dirty="0"/>
              <a:t> should gain from this module.”</a:t>
            </a:r>
          </a:p>
        </p:txBody>
      </p:sp>
      <p:sp>
        <p:nvSpPr>
          <p:cNvPr id="4" name="Slide Number Placeholder 3"/>
          <p:cNvSpPr>
            <a:spLocks noGrp="1"/>
          </p:cNvSpPr>
          <p:nvPr>
            <p:ph type="sldNum" sz="quarter" idx="5"/>
          </p:nvPr>
        </p:nvSpPr>
        <p:spPr/>
        <p:txBody>
          <a:bodyPr/>
          <a:lstStyle/>
          <a:p>
            <a:fld id="{8524E8BF-7483-473F-908B-C79537BEF7C0}" type="slidenum">
              <a:rPr lang="en-US" smtClean="0"/>
              <a:t>5</a:t>
            </a:fld>
            <a:endParaRPr lang="en-US"/>
          </a:p>
        </p:txBody>
      </p:sp>
    </p:spTree>
    <p:extLst>
      <p:ext uri="{BB962C8B-B14F-4D97-AF65-F5344CB8AC3E}">
        <p14:creationId xmlns:p14="http://schemas.microsoft.com/office/powerpoint/2010/main" val="170608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There are many definitions of Accessible Tourism, and they have evolved over time: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United Nations describes accessible tourism as an </a:t>
            </a:r>
            <a:r>
              <a:rPr lang="en-GB" sz="1200" b="1" kern="1200" dirty="0">
                <a:solidFill>
                  <a:schemeClr val="tx1"/>
                </a:solidFill>
                <a:effectLst/>
                <a:latin typeface="+mn-lt"/>
                <a:ea typeface="+mn-ea"/>
                <a:cs typeface="+mn-cs"/>
              </a:rPr>
              <a:t>“ongoing endeavour to ensure tourist destinations, products and services are accessible to all people, regardless of their physical limitations, disabilities or age”</a:t>
            </a:r>
          </a:p>
          <a:p>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Other, more specific definition, states that Accessible Tourism is </a:t>
            </a:r>
            <a:r>
              <a:rPr lang="en-GB" sz="1200" b="1" kern="1200" dirty="0">
                <a:solidFill>
                  <a:schemeClr val="tx1"/>
                </a:solidFill>
                <a:effectLst/>
                <a:latin typeface="+mn-lt"/>
                <a:ea typeface="+mn-ea"/>
                <a:cs typeface="+mn-cs"/>
              </a:rPr>
              <a:t>“tourism and travel that is accessible to all people, with disabilities or not, including those with mobility, hearing, sight, cognitive, or intellectual and psychosocial disabilities, older persons and those with temporary disabilities”</a:t>
            </a:r>
            <a:r>
              <a:rPr lang="en-GB"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Takayama Declaration)</a:t>
            </a:r>
          </a:p>
          <a:p>
            <a:endParaRPr lang="en-US"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“Tourism for All” </a:t>
            </a:r>
            <a:r>
              <a:rPr lang="en-GB" sz="1200" kern="1200" dirty="0">
                <a:solidFill>
                  <a:schemeClr val="tx1"/>
                </a:solidFill>
                <a:effectLst/>
                <a:latin typeface="+mn-lt"/>
                <a:ea typeface="+mn-ea"/>
                <a:cs typeface="+mn-cs"/>
              </a:rPr>
              <a:t>was initially defined as </a:t>
            </a:r>
            <a:r>
              <a:rPr lang="en-GB" sz="1200" b="1" kern="1200" dirty="0">
                <a:solidFill>
                  <a:schemeClr val="tx1"/>
                </a:solidFill>
                <a:effectLst/>
                <a:latin typeface="+mn-lt"/>
                <a:ea typeface="+mn-ea"/>
                <a:cs typeface="+mn-cs"/>
              </a:rPr>
              <a:t>“That form of tourism that plans, designs and develops leisure and free time tourist activities that can be enjoyed by all types of persons no matter their physical, social or cultural conditions”. </a:t>
            </a:r>
            <a:r>
              <a:rPr lang="en-GB" sz="1200" kern="1200" dirty="0">
                <a:solidFill>
                  <a:schemeClr val="tx1"/>
                </a:solidFill>
                <a:effectLst/>
                <a:latin typeface="+mn-lt"/>
                <a:ea typeface="+mn-ea"/>
                <a:cs typeface="+mn-cs"/>
              </a:rPr>
              <a:t>It has evolved since, and the term now encompasses Sustainable Tourism, in addition to Accessible Tourism and Social Tourism.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Baker, M. (1989), Tourism for All: A report of the working party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24E8BF-7483-473F-908B-C79537BEF7C0}" type="slidenum">
              <a:rPr lang="en-US" smtClean="0"/>
              <a:t>6</a:t>
            </a:fld>
            <a:endParaRPr lang="en-US"/>
          </a:p>
        </p:txBody>
      </p:sp>
    </p:spTree>
    <p:extLst>
      <p:ext uri="{BB962C8B-B14F-4D97-AF65-F5344CB8AC3E}">
        <p14:creationId xmlns:p14="http://schemas.microsoft.com/office/powerpoint/2010/main" val="1081917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Why is improving accessibility important?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There are significantly more travellers who have an </a:t>
            </a:r>
            <a:r>
              <a:rPr lang="en-GB" sz="1200" b="1" kern="1200" dirty="0">
                <a:solidFill>
                  <a:schemeClr val="tx1"/>
                </a:solidFill>
                <a:effectLst/>
                <a:latin typeface="+mn-lt"/>
                <a:ea typeface="+mn-ea"/>
                <a:cs typeface="+mn-cs"/>
              </a:rPr>
              <a:t>access need</a:t>
            </a:r>
            <a:r>
              <a:rPr lang="en-GB" sz="1200" kern="1200" dirty="0">
                <a:solidFill>
                  <a:schemeClr val="tx1"/>
                </a:solidFill>
                <a:effectLst/>
                <a:latin typeface="+mn-lt"/>
                <a:ea typeface="+mn-ea"/>
                <a:cs typeface="+mn-cs"/>
              </a:rPr>
              <a:t> than most people believe.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Approximately </a:t>
            </a:r>
            <a:r>
              <a:rPr lang="en-GB" sz="1200" b="1" kern="1200" dirty="0">
                <a:solidFill>
                  <a:schemeClr val="tx1"/>
                </a:solidFill>
                <a:effectLst/>
                <a:latin typeface="+mn-lt"/>
                <a:ea typeface="+mn-ea"/>
                <a:cs typeface="+mn-cs"/>
              </a:rPr>
              <a:t>one billion </a:t>
            </a:r>
            <a:r>
              <a:rPr lang="en-GB" sz="1200" kern="1200" dirty="0">
                <a:solidFill>
                  <a:schemeClr val="tx1"/>
                </a:solidFill>
                <a:effectLst/>
                <a:latin typeface="+mn-lt"/>
                <a:ea typeface="+mn-ea"/>
                <a:cs typeface="+mn-cs"/>
              </a:rPr>
              <a:t>people world-wide experience some type of disability.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Including </a:t>
            </a:r>
            <a:r>
              <a:rPr lang="en-GB" sz="1200" b="1" kern="1200" dirty="0">
                <a:solidFill>
                  <a:schemeClr val="tx1"/>
                </a:solidFill>
                <a:effectLst/>
                <a:latin typeface="+mn-lt"/>
                <a:ea typeface="+mn-ea"/>
                <a:cs typeface="+mn-cs"/>
              </a:rPr>
              <a:t>older adults, parents with children </a:t>
            </a:r>
            <a:r>
              <a:rPr lang="en-GB" sz="1200" kern="1200" dirty="0">
                <a:solidFill>
                  <a:schemeClr val="tx1"/>
                </a:solidFill>
                <a:effectLst/>
                <a:latin typeface="+mn-lt"/>
                <a:ea typeface="+mn-ea"/>
                <a:cs typeface="+mn-cs"/>
              </a:rPr>
              <a:t>etc., the number of travellers who can benefit from accessible accommodations is even larger.</a:t>
            </a:r>
            <a:endParaRPr lang="en-US" sz="1200" kern="1200" dirty="0">
              <a:solidFill>
                <a:schemeClr val="tx1"/>
              </a:solidFill>
              <a:effectLst/>
              <a:latin typeface="+mn-lt"/>
              <a:ea typeface="+mn-ea"/>
              <a:cs typeface="+mn-cs"/>
            </a:endParaRPr>
          </a:p>
          <a:p>
            <a:endParaRPr lang="en-US" dirty="0"/>
          </a:p>
          <a:p>
            <a:r>
              <a:rPr lang="en-GB" sz="1200" kern="1200" dirty="0">
                <a:solidFill>
                  <a:schemeClr val="tx1"/>
                </a:solidFill>
                <a:effectLst/>
                <a:latin typeface="+mn-lt"/>
                <a:ea typeface="+mn-ea"/>
                <a:cs typeface="+mn-cs"/>
              </a:rPr>
              <a:t>A </a:t>
            </a:r>
            <a:r>
              <a:rPr lang="en-GB" sz="1200" b="1" kern="1200" dirty="0">
                <a:solidFill>
                  <a:schemeClr val="tx1"/>
                </a:solidFill>
                <a:effectLst/>
                <a:latin typeface="+mn-lt"/>
                <a:ea typeface="+mn-ea"/>
                <a:cs typeface="+mn-cs"/>
              </a:rPr>
              <a:t>lack of understanding or awareness of the realities </a:t>
            </a:r>
            <a:r>
              <a:rPr lang="en-GB" sz="1200" kern="1200" dirty="0">
                <a:solidFill>
                  <a:schemeClr val="tx1"/>
                </a:solidFill>
                <a:effectLst/>
                <a:latin typeface="+mn-lt"/>
                <a:ea typeface="+mn-ea"/>
                <a:cs typeface="+mn-cs"/>
              </a:rPr>
              <a:t>may lead destination stakeholders and businesses to believe that they can’t welcome everyone.</a:t>
            </a:r>
          </a:p>
          <a:p>
            <a:r>
              <a:rPr lang="en-GB" sz="1200" kern="1200" dirty="0">
                <a:solidFill>
                  <a:schemeClr val="tx1"/>
                </a:solidFill>
                <a:effectLst/>
                <a:latin typeface="+mn-lt"/>
                <a:ea typeface="+mn-ea"/>
                <a:cs typeface="+mn-cs"/>
              </a:rPr>
              <a:t>Here are some fact-based rebuttals to a number of </a:t>
            </a:r>
            <a:r>
              <a:rPr lang="en-GB" sz="1200" b="1" kern="1200" dirty="0">
                <a:solidFill>
                  <a:schemeClr val="tx1"/>
                </a:solidFill>
                <a:effectLst/>
                <a:latin typeface="+mn-lt"/>
                <a:ea typeface="+mn-ea"/>
                <a:cs typeface="+mn-cs"/>
              </a:rPr>
              <a:t>common misconceptions</a:t>
            </a:r>
          </a:p>
          <a:p>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Ensuring accessibility in cultural tourism is important for several reasons. These reasons fall into two categories: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upholding rights and inclusion</a:t>
            </a:r>
            <a:r>
              <a:rPr lang="en-GB" sz="1200" kern="1200" dirty="0">
                <a:solidFill>
                  <a:schemeClr val="tx1"/>
                </a:solidFill>
                <a:effectLst/>
                <a:latin typeface="+mn-lt"/>
                <a:ea typeface="+mn-ea"/>
                <a:cs typeface="+mn-cs"/>
              </a:rPr>
              <a:t>,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realizing benefits and opportunities</a:t>
            </a:r>
            <a:r>
              <a:rPr lang="en-GB" sz="1200" kern="1200" dirty="0">
                <a:solidFill>
                  <a:schemeClr val="tx1"/>
                </a:solidFill>
                <a:effectLst/>
                <a:latin typeface="+mn-lt"/>
                <a:ea typeface="+mn-ea"/>
                <a:cs typeface="+mn-cs"/>
              </a:rPr>
              <a:t> (the “business case”).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We’ll explore both.</a:t>
            </a:r>
            <a:endParaRPr lang="en-US" sz="120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8524E8BF-7483-473F-908B-C79537BEF7C0}" type="slidenum">
              <a:rPr lang="en-US" smtClean="0"/>
              <a:t>7</a:t>
            </a:fld>
            <a:endParaRPr lang="en-US"/>
          </a:p>
        </p:txBody>
      </p:sp>
    </p:spTree>
    <p:extLst>
      <p:ext uri="{BB962C8B-B14F-4D97-AF65-F5344CB8AC3E}">
        <p14:creationId xmlns:p14="http://schemas.microsoft.com/office/powerpoint/2010/main" val="2171840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Accessibility is not only a technical issue - it is a human rights issue.</a:t>
            </a: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a barrier exists which prevents someone from entering a building, participating in a tour, or utilizing a service due to their disability, </a:t>
            </a:r>
            <a:r>
              <a:rPr lang="en-GB" sz="1200" b="1" kern="1200" dirty="0">
                <a:solidFill>
                  <a:schemeClr val="tx1"/>
                </a:solidFill>
                <a:effectLst/>
                <a:latin typeface="+mn-lt"/>
                <a:ea typeface="+mn-ea"/>
                <a:cs typeface="+mn-cs"/>
              </a:rPr>
              <a:t>this is not merely an inconvenience</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It is exclusion.</a:t>
            </a:r>
            <a:r>
              <a:rPr lang="en-GB" sz="1200" kern="1200" dirty="0">
                <a:solidFill>
                  <a:schemeClr val="tx1"/>
                </a:solidFill>
                <a:effectLst/>
                <a:latin typeface="+mn-lt"/>
                <a:ea typeface="+mn-ea"/>
                <a:cs typeface="+mn-cs"/>
              </a:rPr>
              <a:t> And exclusion has real consequences for a person’s independence, confidence and quality of life.</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Article 30 of the CRPD specifically affirms the right of persons with disabilities to enjoy </a:t>
            </a:r>
            <a:r>
              <a:rPr lang="en-GB" sz="1200" b="1" i="1" kern="1200" dirty="0">
                <a:solidFill>
                  <a:schemeClr val="tx1"/>
                </a:solidFill>
                <a:effectLst/>
                <a:latin typeface="+mn-lt"/>
                <a:ea typeface="+mn-ea"/>
                <a:cs typeface="+mn-cs"/>
              </a:rPr>
              <a:t>cultural life, recreation, leisure and tourism</a:t>
            </a:r>
            <a:r>
              <a:rPr lang="en-GB" sz="1200" b="1" kern="1200" dirty="0">
                <a:solidFill>
                  <a:schemeClr val="tx1"/>
                </a:solidFill>
                <a:effectLst/>
                <a:latin typeface="+mn-lt"/>
                <a:ea typeface="+mn-ea"/>
                <a:cs typeface="+mn-cs"/>
              </a:rPr>
              <a:t> just like anyone 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means that governments and institutions are expected to remove barriers and adopt measures so that visiting a heritage site or taking a tour is not a rare privilege for disabled people, but a normal possibility.</a:t>
            </a:r>
            <a:endParaRPr lang="en-US" sz="1200" kern="1200" dirty="0">
              <a:solidFill>
                <a:schemeClr val="tx1"/>
              </a:solidFill>
              <a:effectLst/>
              <a:latin typeface="+mn-lt"/>
              <a:ea typeface="+mn-ea"/>
              <a:cs typeface="+mn-cs"/>
            </a:endParaRPr>
          </a:p>
          <a:p>
            <a:endParaRPr lang="en-US" dirty="0"/>
          </a:p>
          <a:p>
            <a:pPr marL="0" indent="0">
              <a:buFont typeface="Arial" panose="020B0604020202020204" pitchFamily="34" charset="0"/>
              <a:buNone/>
            </a:pPr>
            <a:r>
              <a:rPr lang="en-US" dirty="0"/>
              <a:t>Important message for trainers:</a:t>
            </a:r>
          </a:p>
          <a:p>
            <a:pPr marL="171450" indent="-171450">
              <a:buFont typeface="Arial" panose="020B0604020202020204" pitchFamily="34" charset="0"/>
              <a:buChar char="•"/>
            </a:pPr>
            <a:r>
              <a:rPr lang="en-US" dirty="0"/>
              <a:t>Accessibility is </a:t>
            </a:r>
            <a:r>
              <a:rPr lang="en-US" b="1" dirty="0"/>
              <a:t>not charity</a:t>
            </a:r>
            <a:r>
              <a:rPr lang="en-US" dirty="0"/>
              <a:t>.</a:t>
            </a:r>
          </a:p>
          <a:p>
            <a:pPr marL="171450" indent="-171450">
              <a:buFont typeface="Arial" panose="020B0604020202020204" pitchFamily="34" charset="0"/>
              <a:buChar char="•"/>
            </a:pPr>
            <a:r>
              <a:rPr lang="en-US" dirty="0"/>
              <a:t>It is a </a:t>
            </a:r>
            <a:r>
              <a:rPr lang="en-US" b="1" dirty="0"/>
              <a:t>legal and moral obligation</a:t>
            </a:r>
            <a:r>
              <a:rPr lang="en-US" dirty="0"/>
              <a:t>.</a:t>
            </a:r>
          </a:p>
          <a:p>
            <a:pPr marL="171450" indent="-171450">
              <a:buFont typeface="Arial" panose="020B0604020202020204" pitchFamily="34" charset="0"/>
              <a:buChar char="•"/>
            </a:pPr>
            <a:r>
              <a:rPr lang="en-US" dirty="0"/>
              <a:t>Barriers create </a:t>
            </a:r>
            <a:r>
              <a:rPr lang="en-US" b="1" dirty="0"/>
              <a:t>exclusion</a:t>
            </a:r>
          </a:p>
          <a:p>
            <a:pPr marL="171450" indent="-171450">
              <a:buFont typeface="Arial" panose="020B0604020202020204" pitchFamily="34" charset="0"/>
              <a:buChar char="•"/>
            </a:pPr>
            <a:r>
              <a:rPr lang="en-US" dirty="0"/>
              <a:t>Removing barriers enables </a:t>
            </a:r>
            <a:r>
              <a:rPr lang="en-US" b="1" dirty="0"/>
              <a:t>participation</a:t>
            </a:r>
          </a:p>
        </p:txBody>
      </p:sp>
      <p:sp>
        <p:nvSpPr>
          <p:cNvPr id="4" name="Slide Number Placeholder 3"/>
          <p:cNvSpPr>
            <a:spLocks noGrp="1"/>
          </p:cNvSpPr>
          <p:nvPr>
            <p:ph type="sldNum" sz="quarter" idx="5"/>
          </p:nvPr>
        </p:nvSpPr>
        <p:spPr/>
        <p:txBody>
          <a:bodyPr/>
          <a:lstStyle/>
          <a:p>
            <a:fld id="{8524E8BF-7483-473F-908B-C79537BEF7C0}" type="slidenum">
              <a:rPr lang="en-US" smtClean="0"/>
              <a:t>8</a:t>
            </a:fld>
            <a:endParaRPr lang="en-US"/>
          </a:p>
        </p:txBody>
      </p:sp>
    </p:spTree>
    <p:extLst>
      <p:ext uri="{BB962C8B-B14F-4D97-AF65-F5344CB8AC3E}">
        <p14:creationId xmlns:p14="http://schemas.microsoft.com/office/powerpoint/2010/main" val="2765817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Beyond the ethical and legal reasons, there is a very compelling </a:t>
            </a:r>
            <a:r>
              <a:rPr lang="en-GB" sz="1200" b="1" kern="1200" dirty="0">
                <a:solidFill>
                  <a:schemeClr val="tx1"/>
                </a:solidFill>
                <a:effectLst/>
                <a:latin typeface="+mn-lt"/>
                <a:ea typeface="+mn-ea"/>
                <a:cs typeface="+mn-cs"/>
              </a:rPr>
              <a:t>business and economic case</a:t>
            </a:r>
            <a:r>
              <a:rPr lang="en-GB" sz="1200" kern="1200" dirty="0">
                <a:solidFill>
                  <a:schemeClr val="tx1"/>
                </a:solidFill>
                <a:effectLst/>
                <a:latin typeface="+mn-lt"/>
                <a:ea typeface="+mn-ea"/>
                <a:cs typeface="+mn-cs"/>
              </a:rPr>
              <a:t> for accessibility. </a:t>
            </a:r>
            <a:endParaRPr lang="en-US" dirty="0"/>
          </a:p>
          <a:p>
            <a:pPr marL="171450" indent="-171450">
              <a:buFont typeface="Arial" panose="020B0604020202020204" pitchFamily="34" charset="0"/>
              <a:buChar char="•"/>
            </a:pPr>
            <a:r>
              <a:rPr lang="en-US" dirty="0"/>
              <a:t>Some organizations only engage when they see financial value.</a:t>
            </a:r>
          </a:p>
          <a:p>
            <a:pPr marL="171450" indent="-171450">
              <a:buFont typeface="Arial" panose="020B0604020202020204" pitchFamily="34" charset="0"/>
              <a:buChar char="•"/>
            </a:pPr>
            <a:r>
              <a:rPr lang="en-US" dirty="0"/>
              <a:t>The business case does not replace the rights-based argument - it </a:t>
            </a:r>
            <a:r>
              <a:rPr lang="en-US" b="1" dirty="0"/>
              <a:t>reinforces it</a:t>
            </a:r>
            <a:r>
              <a:rPr lang="en-US" dirty="0"/>
              <a:t>.</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Accessibility is a form of inclusion, which generates additional income.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Key points to explain:</a:t>
            </a:r>
          </a:p>
          <a:p>
            <a:pPr marL="171450" indent="-171450">
              <a:buFont typeface="Arial" panose="020B0604020202020204" pitchFamily="34" charset="0"/>
              <a:buChar char="•"/>
            </a:pPr>
            <a:r>
              <a:rPr lang="en-US" dirty="0"/>
              <a:t>Accessible destinations attract more visitors</a:t>
            </a:r>
          </a:p>
          <a:p>
            <a:pPr marL="171450" indent="-171450">
              <a:buFont typeface="Arial" panose="020B0604020202020204" pitchFamily="34" charset="0"/>
              <a:buChar char="•"/>
            </a:pPr>
            <a:r>
              <a:rPr lang="en-US" dirty="0"/>
              <a:t>Visitors with disabilities often travel with companions</a:t>
            </a:r>
          </a:p>
          <a:p>
            <a:pPr marL="171450" indent="-171450">
              <a:buFont typeface="Arial" panose="020B0604020202020204" pitchFamily="34" charset="0"/>
              <a:buChar char="•"/>
            </a:pPr>
            <a:r>
              <a:rPr lang="en-US" dirty="0"/>
              <a:t>Accessibility improves customer satisfaction for everyone</a:t>
            </a:r>
          </a:p>
        </p:txBody>
      </p:sp>
      <p:sp>
        <p:nvSpPr>
          <p:cNvPr id="4" name="Slide Number Placeholder 3"/>
          <p:cNvSpPr>
            <a:spLocks noGrp="1"/>
          </p:cNvSpPr>
          <p:nvPr>
            <p:ph type="sldNum" sz="quarter" idx="5"/>
          </p:nvPr>
        </p:nvSpPr>
        <p:spPr/>
        <p:txBody>
          <a:bodyPr/>
          <a:lstStyle/>
          <a:p>
            <a:fld id="{8524E8BF-7483-473F-908B-C79537BEF7C0}" type="slidenum">
              <a:rPr lang="en-US" smtClean="0"/>
              <a:t>9</a:t>
            </a:fld>
            <a:endParaRPr lang="en-US"/>
          </a:p>
        </p:txBody>
      </p:sp>
    </p:spTree>
    <p:extLst>
      <p:ext uri="{BB962C8B-B14F-4D97-AF65-F5344CB8AC3E}">
        <p14:creationId xmlns:p14="http://schemas.microsoft.com/office/powerpoint/2010/main" val="3829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numbers are outdated and conservative, but conclusions are still current.</a:t>
            </a:r>
          </a:p>
          <a:p>
            <a:endParaRPr lang="en-US" dirty="0"/>
          </a:p>
          <a:p>
            <a:r>
              <a:rPr lang="en-US" b="1" dirty="0"/>
              <a:t>Loyalty matters.</a:t>
            </a:r>
            <a:r>
              <a:rPr lang="en-US" dirty="0"/>
              <a:t> If visitors find a place that treats them well, they:</a:t>
            </a:r>
          </a:p>
          <a:p>
            <a:pPr marL="171450" indent="-171450">
              <a:buFont typeface="Arial" panose="020B0604020202020204" pitchFamily="34" charset="0"/>
              <a:buChar char="•"/>
            </a:pPr>
            <a:r>
              <a:rPr lang="en-US" dirty="0"/>
              <a:t>Return</a:t>
            </a:r>
          </a:p>
          <a:p>
            <a:pPr marL="171450" indent="-171450">
              <a:buFont typeface="Arial" panose="020B0604020202020204" pitchFamily="34" charset="0"/>
              <a:buChar char="•"/>
            </a:pPr>
            <a:r>
              <a:rPr lang="en-US" dirty="0"/>
              <a:t>Recommend it to others</a:t>
            </a:r>
          </a:p>
          <a:p>
            <a:pPr marL="171450" indent="-171450">
              <a:buFont typeface="Arial" panose="020B0604020202020204" pitchFamily="34" charset="0"/>
              <a:buChar char="•"/>
            </a:pPr>
            <a:r>
              <a:rPr lang="en-US" dirty="0"/>
              <a:t>Share experiences within their communities</a:t>
            </a:r>
          </a:p>
          <a:p>
            <a:endParaRPr lang="en-US" dirty="0"/>
          </a:p>
          <a:p>
            <a:r>
              <a:rPr lang="en-US" b="1" dirty="0"/>
              <a:t>Off-season travel is important. </a:t>
            </a:r>
            <a:r>
              <a:rPr lang="en-US" dirty="0"/>
              <a:t>Older visitors and people with disabilities often prefer:</a:t>
            </a:r>
          </a:p>
          <a:p>
            <a:pPr marL="171450" lvl="0" indent="-171450">
              <a:buFont typeface="Arial" panose="020B0604020202020204" pitchFamily="34" charset="0"/>
              <a:buChar char="•"/>
            </a:pPr>
            <a:r>
              <a:rPr lang="en-US" dirty="0"/>
              <a:t>Less crowded periods</a:t>
            </a:r>
          </a:p>
          <a:p>
            <a:pPr marL="171450" lvl="0" indent="-171450">
              <a:buFont typeface="Arial" panose="020B0604020202020204" pitchFamily="34" charset="0"/>
              <a:buChar char="•"/>
            </a:pPr>
            <a:r>
              <a:rPr lang="en-US" dirty="0"/>
              <a:t>Slower-paced travel</a:t>
            </a:r>
          </a:p>
          <a:p>
            <a:r>
              <a:rPr lang="en-US" dirty="0"/>
              <a:t>This helps destinations:</a:t>
            </a:r>
          </a:p>
          <a:p>
            <a:pPr marL="171450" indent="-171450">
              <a:buFont typeface="Arial" panose="020B0604020202020204" pitchFamily="34" charset="0"/>
              <a:buChar char="•"/>
            </a:pPr>
            <a:r>
              <a:rPr lang="en-US" dirty="0"/>
              <a:t>Balance visitor flows</a:t>
            </a:r>
          </a:p>
          <a:p>
            <a:pPr marL="171450" indent="-171450">
              <a:buFont typeface="Arial" panose="020B0604020202020204" pitchFamily="34" charset="0"/>
              <a:buChar char="•"/>
            </a:pPr>
            <a:r>
              <a:rPr lang="en-US" dirty="0"/>
              <a:t>Use capacity more efficiently</a:t>
            </a:r>
          </a:p>
          <a:p>
            <a:endParaRPr lang="en-US" dirty="0"/>
          </a:p>
        </p:txBody>
      </p:sp>
      <p:sp>
        <p:nvSpPr>
          <p:cNvPr id="4" name="Slide Number Placeholder 3"/>
          <p:cNvSpPr>
            <a:spLocks noGrp="1"/>
          </p:cNvSpPr>
          <p:nvPr>
            <p:ph type="sldNum" sz="quarter" idx="5"/>
          </p:nvPr>
        </p:nvSpPr>
        <p:spPr/>
        <p:txBody>
          <a:bodyPr/>
          <a:lstStyle/>
          <a:p>
            <a:fld id="{8524E8BF-7483-473F-908B-C79537BEF7C0}" type="slidenum">
              <a:rPr lang="en-US" smtClean="0"/>
              <a:t>10</a:t>
            </a:fld>
            <a:endParaRPr lang="en-US"/>
          </a:p>
        </p:txBody>
      </p:sp>
    </p:spTree>
    <p:extLst>
      <p:ext uri="{BB962C8B-B14F-4D97-AF65-F5344CB8AC3E}">
        <p14:creationId xmlns:p14="http://schemas.microsoft.com/office/powerpoint/2010/main" val="3598688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l-SI"/>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000" b="1" spc="-50" baseline="0">
                <a:solidFill>
                  <a:schemeClr val="bg2">
                    <a:lumMod val="50000"/>
                  </a:schemeClr>
                </a:solidFill>
                <a:latin typeface="+mn-lt"/>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bg2">
                    <a:lumMod val="25000"/>
                  </a:schemeClr>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2">
                    <a:lumMod val="25000"/>
                  </a:schemeClr>
                </a:solidFill>
              </a:defRPr>
            </a:lvl1pPr>
          </a:lstStyle>
          <a:p>
            <a:fld id="{23DEA971-36D6-4F83-98B6-459978798ADB}" type="datetimeFigureOut">
              <a:rPr lang="en-US" smtClean="0"/>
              <a:pPr/>
              <a:t>5/20/2026</a:t>
            </a:fld>
            <a:endParaRPr lang="en-US"/>
          </a:p>
        </p:txBody>
      </p:sp>
      <p:sp>
        <p:nvSpPr>
          <p:cNvPr id="5" name="Footer Placeholder 4"/>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2">
                    <a:lumMod val="25000"/>
                  </a:schemeClr>
                </a:solidFill>
              </a:defRPr>
            </a:lvl1pPr>
          </a:lstStyle>
          <a:p>
            <a:fld id="{9B4EF7BB-21B5-43D4-B298-B87746B87CEE}"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59621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EA971-36D6-4F83-98B6-459978798ADB}"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341826855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EA971-36D6-4F83-98B6-459978798ADB}"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156551970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defRPr sz="4000" b="1">
                <a:solidFill>
                  <a:schemeClr val="bg2">
                    <a:lumMod val="50000"/>
                  </a:schemeClr>
                </a:solidFill>
                <a:latin typeface="+mn-lt"/>
              </a:defRPr>
            </a:lvl1pPr>
          </a:lstStyle>
          <a:p>
            <a:r>
              <a:rPr lang="en-US" dirty="0"/>
              <a:t>Click to edit Master title style</a:t>
            </a:r>
          </a:p>
        </p:txBody>
      </p:sp>
      <p:sp>
        <p:nvSpPr>
          <p:cNvPr id="3" name="Content Placeholder 2"/>
          <p:cNvSpPr>
            <a:spLocks noGrp="1"/>
          </p:cNvSpPr>
          <p:nvPr>
            <p:ph idx="1"/>
          </p:nvPr>
        </p:nvSpPr>
        <p:spPr/>
        <p:txBody>
          <a:bodyPr/>
          <a:lstStyle>
            <a:lvl2pPr>
              <a:buClr>
                <a:schemeClr val="bg2">
                  <a:lumMod val="50000"/>
                </a:schemeClr>
              </a:buClr>
              <a:defRPr/>
            </a:lvl2pPr>
            <a:lvl3pPr>
              <a:buClr>
                <a:schemeClr val="bg2">
                  <a:lumMod val="50000"/>
                </a:schemeClr>
              </a:buClr>
              <a:defRPr/>
            </a:lvl3pPr>
            <a:lvl4pPr>
              <a:buClr>
                <a:schemeClr val="bg2">
                  <a:lumMod val="50000"/>
                </a:schemeClr>
              </a:buClr>
              <a:defRPr/>
            </a:lvl4pPr>
            <a:lvl5pPr>
              <a:buClr>
                <a:schemeClr val="bg2">
                  <a:lumMod val="5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DEA971-36D6-4F83-98B6-459978798ADB}"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170854058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6000" b="1">
                <a:solidFill>
                  <a:schemeClr val="bg2">
                    <a:lumMod val="50000"/>
                  </a:schemeClr>
                </a:solidFill>
                <a:latin typeface="+mn-lt"/>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bg2">
                    <a:lumMod val="25000"/>
                  </a:schemeClr>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DEA971-36D6-4F83-98B6-459978798ADB}"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4EF7BB-21B5-43D4-B298-B87746B87CE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4390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DEA971-36D6-4F83-98B6-459978798ADB}"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65294629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bg2">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bg2">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DEA971-36D6-4F83-98B6-459978798ADB}" type="datetimeFigureOut">
              <a:rPr lang="en-US" smtClean="0"/>
              <a:t>5/20/2026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22623518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DEA971-36D6-4F83-98B6-459978798ADB}" type="datetimeFigureOut">
              <a:rPr lang="en-US" smtClean="0"/>
              <a:t>5/20/2026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99342113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3DEA971-36D6-4F83-98B6-459978798ADB}" type="datetimeFigureOut">
              <a:rPr lang="en-US" smtClean="0"/>
              <a:t>5/20/2026</a:t>
            </a:fld>
            <a:endParaRPr lang="en-US"/>
          </a:p>
        </p:txBody>
      </p:sp>
      <p:sp>
        <p:nvSpPr>
          <p:cNvPr id="8" name="Footer Placeholder 7"/>
          <p:cNvSpPr>
            <a:spLocks noGrp="1"/>
          </p:cNvSpPr>
          <p:nvPr>
            <p:ph type="ftr" sz="quarter" idx="11"/>
          </p:nvPr>
        </p:nvSpPr>
        <p:spPr/>
        <p:txBody>
          <a:bodyPr/>
          <a:lstStyle>
            <a:lvl1pPr>
              <a:defRPr>
                <a:solidFill>
                  <a:schemeClr val="bg2">
                    <a:lumMod val="25000"/>
                  </a:schemeClr>
                </a:solidFill>
              </a:defRPr>
            </a:lvl1pPr>
          </a:lstStyle>
          <a:p>
            <a:endParaRPr lang="en-US" dirty="0"/>
          </a:p>
        </p:txBody>
      </p:sp>
      <p:sp>
        <p:nvSpPr>
          <p:cNvPr id="9" name="Slide Number Placeholder 8"/>
          <p:cNvSpPr>
            <a:spLocks noGrp="1"/>
          </p:cNvSpPr>
          <p:nvPr>
            <p:ph type="sldNum" sz="quarter" idx="12"/>
          </p:nvPr>
        </p:nvSpPr>
        <p:spPr/>
        <p:txBody>
          <a:bodyPr/>
          <a:lstStyle/>
          <a:p>
            <a:fld id="{9B4EF7BB-21B5-43D4-B298-B87746B87CEE}" type="slidenum">
              <a:rPr lang="en-US" smtClean="0"/>
              <a:t>‹#›</a:t>
            </a:fld>
            <a:endParaRPr lang="en-US"/>
          </a:p>
        </p:txBody>
      </p:sp>
    </p:spTree>
    <p:extLst>
      <p:ext uri="{BB962C8B-B14F-4D97-AF65-F5344CB8AC3E}">
        <p14:creationId xmlns:p14="http://schemas.microsoft.com/office/powerpoint/2010/main" val="262248161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l-SI"/>
          </a:p>
        </p:txBody>
      </p:sp>
      <p:sp>
        <p:nvSpPr>
          <p:cNvPr id="9" name="Rectangle 8"/>
          <p:cNvSpPr/>
          <p:nvPr/>
        </p:nvSpPr>
        <p:spPr>
          <a:xfrm>
            <a:off x="4040071" y="0"/>
            <a:ext cx="64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l-SI"/>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3DEA971-36D6-4F83-98B6-459978798ADB}" type="datetimeFigureOut">
              <a:rPr lang="en-US" smtClean="0"/>
              <a:t>5/20/2026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B4EF7BB-21B5-43D4-B298-B87746B87CEE}" type="slidenum">
              <a:rPr lang="en-US" smtClean="0"/>
              <a:t>‹#›</a:t>
            </a:fld>
            <a:endParaRPr lang="en-US"/>
          </a:p>
        </p:txBody>
      </p:sp>
    </p:spTree>
    <p:extLst>
      <p:ext uri="{BB962C8B-B14F-4D97-AF65-F5344CB8AC3E}">
        <p14:creationId xmlns:p14="http://schemas.microsoft.com/office/powerpoint/2010/main" val="314644195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23DEA971-36D6-4F83-98B6-459978798ADB}" type="datetimeFigureOut">
              <a:rPr lang="en-US" smtClean="0"/>
              <a:pPr/>
              <a:t>5/20/2026</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9B4EF7BB-21B5-43D4-B298-B87746B87CEE}" type="slidenum">
              <a:rPr lang="en-US" smtClean="0"/>
              <a:pPr/>
              <a:t>‹#›</a:t>
            </a:fld>
            <a:endParaRPr lang="en-US"/>
          </a:p>
        </p:txBody>
      </p:sp>
    </p:spTree>
    <p:extLst>
      <p:ext uri="{BB962C8B-B14F-4D97-AF65-F5344CB8AC3E}">
        <p14:creationId xmlns:p14="http://schemas.microsoft.com/office/powerpoint/2010/main" val="336731948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334316"/>
            <a:ext cx="12192001" cy="6599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l-SI"/>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bg2">
                    <a:lumMod val="25000"/>
                  </a:schemeClr>
                </a:solidFill>
              </a:defRPr>
            </a:lvl1pPr>
          </a:lstStyle>
          <a:p>
            <a:fld id="{23DEA971-36D6-4F83-98B6-459978798ADB}" type="datetimeFigureOut">
              <a:rPr lang="en-US" smtClean="0"/>
              <a:pPr/>
              <a:t>5/20/2026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chemeClr val="bg2">
                    <a:lumMod val="25000"/>
                  </a:schemeClr>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chemeClr val="bg2">
                    <a:lumMod val="25000"/>
                  </a:schemeClr>
                </a:solidFill>
              </a:defRPr>
            </a:lvl1pPr>
          </a:lstStyle>
          <a:p>
            <a:fld id="{9B4EF7BB-21B5-43D4-B298-B87746B87CEE}"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781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85000"/>
        </a:lnSpc>
        <a:spcBef>
          <a:spcPct val="0"/>
        </a:spcBef>
        <a:buNone/>
        <a:defRPr sz="4800" b="1" kern="1200" spc="-50" baseline="0">
          <a:solidFill>
            <a:schemeClr val="bg2">
              <a:lumMod val="50000"/>
            </a:schemeClr>
          </a:solidFill>
          <a:latin typeface="+mn-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bg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8E741-A8E5-C5EC-6B89-46D5A683A077}"/>
              </a:ext>
            </a:extLst>
          </p:cNvPr>
          <p:cNvSpPr>
            <a:spLocks noGrp="1"/>
          </p:cNvSpPr>
          <p:nvPr>
            <p:ph type="ctrTitle"/>
          </p:nvPr>
        </p:nvSpPr>
        <p:spPr/>
        <p:txBody>
          <a:bodyPr/>
          <a:lstStyle/>
          <a:p>
            <a:r>
              <a:rPr lang="en-GB" dirty="0"/>
              <a:t>Program </a:t>
            </a:r>
            <a:r>
              <a:rPr lang="sl-SI" dirty="0"/>
              <a:t>„</a:t>
            </a:r>
            <a:r>
              <a:rPr lang="en-GB" dirty="0" err="1"/>
              <a:t>usposabljanja</a:t>
            </a:r>
            <a:r>
              <a:rPr lang="en-GB" dirty="0"/>
              <a:t> </a:t>
            </a:r>
            <a:r>
              <a:rPr lang="sl-SI" dirty="0"/>
              <a:t>za trenerje« </a:t>
            </a:r>
            <a:r>
              <a:rPr lang="en-GB" dirty="0"/>
              <a:t> </a:t>
            </a:r>
            <a:r>
              <a:rPr lang="en-GB" dirty="0" err="1"/>
              <a:t>na</a:t>
            </a:r>
            <a:r>
              <a:rPr lang="en-GB" dirty="0"/>
              <a:t> </a:t>
            </a:r>
            <a:r>
              <a:rPr lang="en-GB" dirty="0" err="1"/>
              <a:t>področju</a:t>
            </a:r>
            <a:r>
              <a:rPr lang="en-GB" dirty="0"/>
              <a:t> </a:t>
            </a:r>
            <a:r>
              <a:rPr lang="en-GB" dirty="0" err="1"/>
              <a:t>dostopnega</a:t>
            </a:r>
            <a:r>
              <a:rPr lang="en-GB" dirty="0"/>
              <a:t> </a:t>
            </a:r>
            <a:r>
              <a:rPr lang="en-GB" dirty="0" err="1"/>
              <a:t>kulturnega</a:t>
            </a:r>
            <a:r>
              <a:rPr lang="en-GB" dirty="0"/>
              <a:t> </a:t>
            </a:r>
            <a:r>
              <a:rPr lang="en-GB" dirty="0" err="1"/>
              <a:t>turizma</a:t>
            </a:r>
            <a:endParaRPr lang="en-US" dirty="0"/>
          </a:p>
        </p:txBody>
      </p:sp>
      <p:sp>
        <p:nvSpPr>
          <p:cNvPr id="3" name="Subtitle 2">
            <a:extLst>
              <a:ext uri="{FF2B5EF4-FFF2-40B4-BE49-F238E27FC236}">
                <a16:creationId xmlns:a16="http://schemas.microsoft.com/office/drawing/2014/main" id="{540499FB-FEAB-F9CE-8A8A-C5F422BCA901}"/>
              </a:ext>
            </a:extLst>
          </p:cNvPr>
          <p:cNvSpPr>
            <a:spLocks noGrp="1"/>
          </p:cNvSpPr>
          <p:nvPr>
            <p:ph type="subTitle" idx="1"/>
          </p:nvPr>
        </p:nvSpPr>
        <p:spPr/>
        <p:txBody>
          <a:bodyPr/>
          <a:lstStyle/>
          <a:p>
            <a:r>
              <a:rPr lang="en-GB" dirty="0"/>
              <a:t>Project: TACT - Training for Accessible Cultural Tourism</a:t>
            </a:r>
            <a:endParaRPr lang="en-US" dirty="0"/>
          </a:p>
        </p:txBody>
      </p:sp>
      <p:pic>
        <p:nvPicPr>
          <p:cNvPr id="4" name="Graphic 1">
            <a:extLst>
              <a:ext uri="{FF2B5EF4-FFF2-40B4-BE49-F238E27FC236}">
                <a16:creationId xmlns:a16="http://schemas.microsoft.com/office/drawing/2014/main" id="{6AA1B8C2-5FBC-751C-EF4F-9DBC7A5221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565" y="5417058"/>
            <a:ext cx="2238375" cy="681990"/>
          </a:xfrm>
          <a:prstGeom prst="rect">
            <a:avLst/>
          </a:prstGeom>
        </p:spPr>
      </p:pic>
      <p:sp>
        <p:nvSpPr>
          <p:cNvPr id="5" name="TextBox 4">
            <a:extLst>
              <a:ext uri="{FF2B5EF4-FFF2-40B4-BE49-F238E27FC236}">
                <a16:creationId xmlns:a16="http://schemas.microsoft.com/office/drawing/2014/main" id="{3A8BBA73-3D40-86E6-91D4-6AAA40A4B115}"/>
              </a:ext>
            </a:extLst>
          </p:cNvPr>
          <p:cNvSpPr txBox="1"/>
          <p:nvPr/>
        </p:nvSpPr>
        <p:spPr>
          <a:xfrm>
            <a:off x="3729318" y="5452717"/>
            <a:ext cx="8130988" cy="461665"/>
          </a:xfrm>
          <a:prstGeom prst="rect">
            <a:avLst/>
          </a:prstGeom>
          <a:noFill/>
        </p:spPr>
        <p:txBody>
          <a:bodyPr wrap="square" rtlCol="0">
            <a:spAutoFit/>
          </a:bodyPr>
          <a:lstStyle/>
          <a:p>
            <a:r>
              <a:rPr lang="sl-SI" sz="1200" dirty="0"/>
              <a:t>Financirano s strani Evropske unije. Izražena stališča in mnenja so zgolj stališča in mnenja avtorja in ni nujno, da odražajo stališča in mnenja Evropske unije ali Fundacije </a:t>
            </a:r>
            <a:r>
              <a:rPr lang="sl-SI" sz="1200" dirty="0" err="1"/>
              <a:t>Tempus</a:t>
            </a:r>
            <a:r>
              <a:rPr lang="sl-SI" sz="1200" dirty="0"/>
              <a:t>. Zanje ne moreta biti odgovorna niti Evropska unija niti Fundacija </a:t>
            </a:r>
            <a:r>
              <a:rPr lang="sl-SI" sz="1200" dirty="0" err="1"/>
              <a:t>Tempus</a:t>
            </a:r>
            <a:r>
              <a:rPr lang="sl-SI" sz="1200" dirty="0"/>
              <a:t>.</a:t>
            </a:r>
          </a:p>
        </p:txBody>
      </p:sp>
    </p:spTree>
    <p:extLst>
      <p:ext uri="{BB962C8B-B14F-4D97-AF65-F5344CB8AC3E}">
        <p14:creationId xmlns:p14="http://schemas.microsoft.com/office/powerpoint/2010/main" val="21740461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B544D-EFF9-0FB7-753F-211398136CA6}"/>
              </a:ext>
            </a:extLst>
          </p:cNvPr>
          <p:cNvSpPr>
            <a:spLocks noGrp="1"/>
          </p:cNvSpPr>
          <p:nvPr>
            <p:ph type="title"/>
          </p:nvPr>
        </p:nvSpPr>
        <p:spPr/>
        <p:txBody>
          <a:bodyPr/>
          <a:lstStyle/>
          <a:p>
            <a:r>
              <a:rPr lang="sl-SI" dirty="0"/>
              <a:t>T</a:t>
            </a:r>
            <a:r>
              <a:rPr lang="en-US" dirty="0" err="1"/>
              <a:t>rg</a:t>
            </a:r>
            <a:r>
              <a:rPr lang="en-US" dirty="0"/>
              <a:t> </a:t>
            </a:r>
            <a:r>
              <a:rPr lang="en-US" dirty="0" err="1"/>
              <a:t>dostopnega</a:t>
            </a:r>
            <a:r>
              <a:rPr lang="en-US" dirty="0"/>
              <a:t> </a:t>
            </a:r>
            <a:r>
              <a:rPr lang="en-US" dirty="0" err="1"/>
              <a:t>turizma</a:t>
            </a:r>
            <a:r>
              <a:rPr lang="en-US" dirty="0"/>
              <a:t> v EU</a:t>
            </a:r>
          </a:p>
        </p:txBody>
      </p:sp>
      <p:graphicFrame>
        <p:nvGraphicFramePr>
          <p:cNvPr id="9" name="Content Placeholder 8">
            <a:extLst>
              <a:ext uri="{FF2B5EF4-FFF2-40B4-BE49-F238E27FC236}">
                <a16:creationId xmlns:a16="http://schemas.microsoft.com/office/drawing/2014/main" id="{E1BEBFDD-EB32-9C9A-3573-2C3A7614B19D}"/>
              </a:ext>
            </a:extLst>
          </p:cNvPr>
          <p:cNvGraphicFramePr>
            <a:graphicFrameLocks noGrp="1"/>
          </p:cNvGraphicFramePr>
          <p:nvPr>
            <p:ph idx="1"/>
            <p:extLst>
              <p:ext uri="{D42A27DB-BD31-4B8C-83A1-F6EECF244321}">
                <p14:modId xmlns:p14="http://schemas.microsoft.com/office/powerpoint/2010/main" val="3062208286"/>
              </p:ext>
            </p:extLst>
          </p:nvPr>
        </p:nvGraphicFramePr>
        <p:xfrm>
          <a:off x="1097279" y="2028092"/>
          <a:ext cx="10058399" cy="4114800"/>
        </p:xfrm>
        <a:graphic>
          <a:graphicData uri="http://schemas.openxmlformats.org/drawingml/2006/table">
            <a:tbl>
              <a:tblPr firstRow="1" firstCol="1" bandRow="1"/>
              <a:tblGrid>
                <a:gridCol w="3352049">
                  <a:extLst>
                    <a:ext uri="{9D8B030D-6E8A-4147-A177-3AD203B41FA5}">
                      <a16:colId xmlns:a16="http://schemas.microsoft.com/office/drawing/2014/main" val="3508888208"/>
                    </a:ext>
                  </a:extLst>
                </a:gridCol>
                <a:gridCol w="3353175">
                  <a:extLst>
                    <a:ext uri="{9D8B030D-6E8A-4147-A177-3AD203B41FA5}">
                      <a16:colId xmlns:a16="http://schemas.microsoft.com/office/drawing/2014/main" val="1454790433"/>
                    </a:ext>
                  </a:extLst>
                </a:gridCol>
                <a:gridCol w="3353175">
                  <a:extLst>
                    <a:ext uri="{9D8B030D-6E8A-4147-A177-3AD203B41FA5}">
                      <a16:colId xmlns:a16="http://schemas.microsoft.com/office/drawing/2014/main" val="79984289"/>
                    </a:ext>
                  </a:extLst>
                </a:gridCol>
              </a:tblGrid>
              <a:tr h="2025152">
                <a:tc>
                  <a:txBody>
                    <a:bodyPr/>
                    <a:lstStyle/>
                    <a:p>
                      <a:pPr algn="ctr">
                        <a:lnSpc>
                          <a:spcPct val="115000"/>
                        </a:lnSpc>
                        <a:spcAft>
                          <a:spcPts val="800"/>
                        </a:spcAft>
                        <a:buNone/>
                      </a:pPr>
                      <a:r>
                        <a:rPr lang="sl-SI"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Več kot 150 milijonov ljudi s potrebami po dostopnosti v Evropi.</a:t>
                      </a:r>
                      <a:endParaRPr lang="en-US"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a:lnSpc>
                          <a:spcPct val="115000"/>
                        </a:lnSpc>
                        <a:spcAft>
                          <a:spcPts val="800"/>
                        </a:spcAft>
                        <a:buNone/>
                      </a:pP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Povprečni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letni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izdatki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za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turizem</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znašajo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več</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kot</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80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milijard</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evrov</a:t>
                      </a:r>
                      <a:endParaRPr lang="en-US"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a:lnSpc>
                          <a:spcPct val="115000"/>
                        </a:lnSpc>
                        <a:spcAft>
                          <a:spcPts val="800"/>
                        </a:spcAft>
                        <a:buNone/>
                      </a:pP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Zvesti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gostje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ki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pogosto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potujejo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izven</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sezone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in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dajejo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prednost</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počitnicam</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v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domovini</a:t>
                      </a:r>
                      <a:endParaRPr lang="en-US"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924618560"/>
                  </a:ext>
                </a:extLst>
              </a:tr>
              <a:tr h="2089648">
                <a:tc>
                  <a:txBody>
                    <a:bodyPr/>
                    <a:lstStyle/>
                    <a:p>
                      <a:pPr algn="ctr">
                        <a:lnSpc>
                          <a:spcPct val="115000"/>
                        </a:lnSpc>
                        <a:spcAft>
                          <a:spcPts val="800"/>
                        </a:spcAft>
                        <a:buNone/>
                      </a:pP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Število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starejših</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se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povečuje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do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leta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2025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bodo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predstavljali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35 %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celotnega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prebivalstva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EU (UNWTO)</a:t>
                      </a:r>
                      <a:endParaRPr lang="en-US"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a:lnSpc>
                          <a:spcPct val="115000"/>
                        </a:lnSpc>
                        <a:spcAft>
                          <a:spcPts val="800"/>
                        </a:spcAft>
                        <a:buNone/>
                      </a:pP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 EU se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letno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opravi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približno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800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milijonov</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potovanj</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ki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jih</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opravijo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osebe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s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posebnimi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potrebami</a:t>
                      </a:r>
                      <a:endParaRPr lang="en-US"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tc>
                  <a:txBody>
                    <a:bodyPr/>
                    <a:lstStyle/>
                    <a:p>
                      <a:pPr algn="ctr">
                        <a:lnSpc>
                          <a:spcPct val="115000"/>
                        </a:lnSpc>
                        <a:spcAft>
                          <a:spcPts val="800"/>
                        </a:spcAft>
                        <a:buNone/>
                      </a:pP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Vplivajo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odločitve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kam</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družina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ali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skupina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odšla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na</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počitnice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ali</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kje</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potekalo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poslovno</a:t>
                      </a:r>
                      <a:r>
                        <a:rPr lang="en-GB" sz="2000" b="0" kern="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0" kern="1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srečanje</a:t>
                      </a:r>
                      <a:endParaRPr lang="en-US"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4242591230"/>
                  </a:ext>
                </a:extLst>
              </a:tr>
            </a:tbl>
          </a:graphicData>
        </a:graphic>
      </p:graphicFrame>
      <p:sp>
        <p:nvSpPr>
          <p:cNvPr id="10" name="TextBox 9">
            <a:extLst>
              <a:ext uri="{FF2B5EF4-FFF2-40B4-BE49-F238E27FC236}">
                <a16:creationId xmlns:a16="http://schemas.microsoft.com/office/drawing/2014/main" id="{0C566F11-2F98-AD2C-2D22-2AFA83FE2A97}"/>
              </a:ext>
            </a:extLst>
          </p:cNvPr>
          <p:cNvSpPr txBox="1"/>
          <p:nvPr/>
        </p:nvSpPr>
        <p:spPr>
          <a:xfrm>
            <a:off x="1097279" y="6433624"/>
            <a:ext cx="10058399" cy="276999"/>
          </a:xfrm>
          <a:prstGeom prst="rect">
            <a:avLst/>
          </a:prstGeom>
          <a:noFill/>
        </p:spPr>
        <p:txBody>
          <a:bodyPr wrap="square" rtlCol="0">
            <a:spAutoFit/>
          </a:bodyPr>
          <a:lstStyle/>
          <a:p>
            <a:r>
              <a:rPr lang="en-US" sz="1200" dirty="0"/>
              <a:t>Source: European Commission (2014), Economic Impact and Travel Patterns of Accessible Travel in Europe – Final Report</a:t>
            </a:r>
          </a:p>
        </p:txBody>
      </p:sp>
    </p:spTree>
    <p:extLst>
      <p:ext uri="{BB962C8B-B14F-4D97-AF65-F5344CB8AC3E}">
        <p14:creationId xmlns:p14="http://schemas.microsoft.com/office/powerpoint/2010/main" val="92530815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C17A-77E3-55B7-262C-0B807A7465E4}"/>
              </a:ext>
            </a:extLst>
          </p:cNvPr>
          <p:cNvSpPr>
            <a:spLocks noGrp="1"/>
          </p:cNvSpPr>
          <p:nvPr>
            <p:ph type="title"/>
          </p:nvPr>
        </p:nvSpPr>
        <p:spPr/>
        <p:txBody>
          <a:bodyPr/>
          <a:lstStyle/>
          <a:p>
            <a:r>
              <a:rPr lang="en-US" dirty="0" err="1"/>
              <a:t>Ključna</a:t>
            </a:r>
            <a:r>
              <a:rPr lang="en-US" dirty="0"/>
              <a:t> </a:t>
            </a:r>
            <a:r>
              <a:rPr lang="en-US" dirty="0" err="1"/>
              <a:t>načela</a:t>
            </a:r>
            <a:r>
              <a:rPr lang="en-US" dirty="0"/>
              <a:t> </a:t>
            </a:r>
            <a:r>
              <a:rPr lang="en-US" dirty="0" err="1"/>
              <a:t>dostopnega</a:t>
            </a:r>
            <a:r>
              <a:rPr lang="en-US" dirty="0"/>
              <a:t> </a:t>
            </a:r>
            <a:r>
              <a:rPr lang="en-US" dirty="0" err="1"/>
              <a:t>turizma</a:t>
            </a:r>
            <a:endParaRPr lang="en-US" dirty="0"/>
          </a:p>
        </p:txBody>
      </p:sp>
      <p:sp>
        <p:nvSpPr>
          <p:cNvPr id="3" name="Content Placeholder 2">
            <a:extLst>
              <a:ext uri="{FF2B5EF4-FFF2-40B4-BE49-F238E27FC236}">
                <a16:creationId xmlns:a16="http://schemas.microsoft.com/office/drawing/2014/main" id="{279852D9-199B-2E16-F2E7-FF15F747A66C}"/>
              </a:ext>
            </a:extLst>
          </p:cNvPr>
          <p:cNvSpPr>
            <a:spLocks noGrp="1"/>
          </p:cNvSpPr>
          <p:nvPr>
            <p:ph idx="1"/>
          </p:nvPr>
        </p:nvSpPr>
        <p:spPr/>
        <p:txBody>
          <a:bodyPr>
            <a:normAutofit/>
          </a:bodyPr>
          <a:lstStyle/>
          <a:p>
            <a:r>
              <a:rPr lang="en-GB" sz="2400" b="1" dirty="0" err="1">
                <a:solidFill>
                  <a:schemeClr val="bg2">
                    <a:lumMod val="50000"/>
                  </a:schemeClr>
                </a:solidFill>
              </a:rPr>
              <a:t>Univerzalno</a:t>
            </a:r>
            <a:r>
              <a:rPr lang="en-GB" sz="2400" b="1" dirty="0">
                <a:solidFill>
                  <a:schemeClr val="bg2">
                    <a:lumMod val="50000"/>
                  </a:schemeClr>
                </a:solidFill>
              </a:rPr>
              <a:t> </a:t>
            </a:r>
            <a:r>
              <a:rPr lang="en-GB" sz="2400" b="1" dirty="0" err="1">
                <a:solidFill>
                  <a:schemeClr val="bg2">
                    <a:lumMod val="50000"/>
                  </a:schemeClr>
                </a:solidFill>
              </a:rPr>
              <a:t>oblikovanje</a:t>
            </a:r>
            <a:r>
              <a:rPr lang="sl-SI" sz="2400" b="1" dirty="0">
                <a:solidFill>
                  <a:schemeClr val="bg2">
                    <a:lumMod val="50000"/>
                  </a:schemeClr>
                </a:solidFill>
              </a:rPr>
              <a:t> </a:t>
            </a:r>
            <a:r>
              <a:rPr lang="en-GB" sz="2400" dirty="0"/>
              <a:t> </a:t>
            </a:r>
            <a:r>
              <a:rPr lang="en-GB" sz="2400" dirty="0" err="1"/>
              <a:t>zajema</a:t>
            </a:r>
            <a:r>
              <a:rPr lang="en-GB" sz="2400" dirty="0"/>
              <a:t> </a:t>
            </a:r>
            <a:r>
              <a:rPr lang="en-GB" sz="2400" dirty="0" err="1"/>
              <a:t>oblikovanje</a:t>
            </a:r>
            <a:r>
              <a:rPr lang="en-GB" sz="2400" dirty="0"/>
              <a:t> </a:t>
            </a:r>
            <a:r>
              <a:rPr lang="en-GB" sz="2400" dirty="0" err="1"/>
              <a:t>prostorov</a:t>
            </a:r>
            <a:r>
              <a:rPr lang="en-GB" sz="2400" dirty="0"/>
              <a:t>, </a:t>
            </a:r>
            <a:r>
              <a:rPr lang="en-GB" sz="2400" dirty="0" err="1"/>
              <a:t>predmetov</a:t>
            </a:r>
            <a:r>
              <a:rPr lang="en-GB" sz="2400" dirty="0"/>
              <a:t> in </a:t>
            </a:r>
            <a:r>
              <a:rPr lang="en-GB" sz="2400" dirty="0" err="1"/>
              <a:t>storitev</a:t>
            </a:r>
            <a:r>
              <a:rPr lang="en-GB" sz="2400" dirty="0"/>
              <a:t> </a:t>
            </a:r>
            <a:r>
              <a:rPr lang="en-GB" sz="2400" dirty="0" err="1"/>
              <a:t>tako</a:t>
            </a:r>
            <a:r>
              <a:rPr lang="en-GB" sz="2400" dirty="0"/>
              <a:t>, da so </a:t>
            </a:r>
            <a:r>
              <a:rPr lang="en-GB" sz="2400" b="1" dirty="0"/>
              <a:t>v </a:t>
            </a:r>
            <a:r>
              <a:rPr lang="en-GB" sz="2400" b="1" dirty="0" err="1"/>
              <a:t>največji</a:t>
            </a:r>
            <a:r>
              <a:rPr lang="en-GB" sz="2400" b="1" dirty="0"/>
              <a:t> </a:t>
            </a:r>
            <a:r>
              <a:rPr lang="en-GB" sz="2400" b="1" dirty="0" err="1"/>
              <a:t>možni</a:t>
            </a:r>
            <a:r>
              <a:rPr lang="en-GB" sz="2400" b="1" dirty="0"/>
              <a:t> meri </a:t>
            </a:r>
            <a:r>
              <a:rPr lang="en-GB" sz="2400" b="1" dirty="0" err="1"/>
              <a:t>dostopni</a:t>
            </a:r>
            <a:r>
              <a:rPr lang="en-GB" sz="2400" b="1" dirty="0"/>
              <a:t> </a:t>
            </a:r>
            <a:r>
              <a:rPr lang="en-GB" sz="2400" b="1" dirty="0" err="1"/>
              <a:t>vsem</a:t>
            </a:r>
            <a:r>
              <a:rPr lang="en-GB" sz="2400" b="1" dirty="0"/>
              <a:t> </a:t>
            </a:r>
            <a:r>
              <a:rPr lang="en-GB" sz="2400" b="1" dirty="0" err="1"/>
              <a:t>ljudem</a:t>
            </a:r>
            <a:r>
              <a:rPr lang="en-GB" sz="2400" b="1" dirty="0"/>
              <a:t>, </a:t>
            </a:r>
            <a:r>
              <a:rPr lang="en-GB" sz="2400" b="1" dirty="0" err="1"/>
              <a:t>brez</a:t>
            </a:r>
            <a:r>
              <a:rPr lang="en-GB" sz="2400" b="1" dirty="0"/>
              <a:t> </a:t>
            </a:r>
            <a:r>
              <a:rPr lang="en-GB" sz="2400" b="1" dirty="0" err="1"/>
              <a:t>potrebe</a:t>
            </a:r>
            <a:r>
              <a:rPr lang="en-GB" sz="2400" b="1" dirty="0"/>
              <a:t> po </a:t>
            </a:r>
            <a:r>
              <a:rPr lang="en-GB" sz="2400" b="1" dirty="0" err="1"/>
              <a:t>prilagoditvah</a:t>
            </a:r>
            <a:r>
              <a:rPr lang="en-GB" sz="2400" b="1" dirty="0"/>
              <a:t> </a:t>
            </a:r>
            <a:r>
              <a:rPr lang="en-GB" sz="2400" b="1" dirty="0" err="1"/>
              <a:t>ali</a:t>
            </a:r>
            <a:r>
              <a:rPr lang="en-GB" sz="2400" b="1" dirty="0"/>
              <a:t> </a:t>
            </a:r>
            <a:r>
              <a:rPr lang="en-GB" sz="2400" b="1" dirty="0" err="1"/>
              <a:t>posebnih</a:t>
            </a:r>
            <a:r>
              <a:rPr lang="en-GB" sz="2400" b="1" dirty="0"/>
              <a:t> </a:t>
            </a:r>
            <a:r>
              <a:rPr lang="en-GB" sz="2400" b="1" dirty="0" err="1"/>
              <a:t>spremembah</a:t>
            </a:r>
            <a:r>
              <a:rPr lang="en-GB" sz="2400" dirty="0"/>
              <a:t>.</a:t>
            </a:r>
            <a:endParaRPr lang="sl-SI" sz="2400" dirty="0"/>
          </a:p>
          <a:p>
            <a:pPr lvl="1"/>
            <a:r>
              <a:rPr lang="en-GB" sz="2100" dirty="0" err="1"/>
              <a:t>Cilj</a:t>
            </a:r>
            <a:r>
              <a:rPr lang="en-GB" sz="2100" dirty="0"/>
              <a:t> </a:t>
            </a:r>
            <a:r>
              <a:rPr lang="en-GB" sz="2100" dirty="0" err="1"/>
              <a:t>univerzalnega</a:t>
            </a:r>
            <a:r>
              <a:rPr lang="en-GB" sz="2100" dirty="0"/>
              <a:t> </a:t>
            </a:r>
            <a:r>
              <a:rPr lang="en-GB" sz="2100" dirty="0" err="1"/>
              <a:t>oblikovanja</a:t>
            </a:r>
            <a:r>
              <a:rPr lang="en-GB" sz="2100" dirty="0"/>
              <a:t> je </a:t>
            </a:r>
            <a:r>
              <a:rPr lang="en-GB" sz="2100" b="1" dirty="0" err="1"/>
              <a:t>olajšati</a:t>
            </a:r>
            <a:r>
              <a:rPr lang="en-GB" sz="2100" b="1" dirty="0"/>
              <a:t> </a:t>
            </a:r>
            <a:r>
              <a:rPr lang="en-GB" sz="2100" b="1" dirty="0" err="1"/>
              <a:t>življenje</a:t>
            </a:r>
            <a:r>
              <a:rPr lang="en-GB" sz="2100" b="1" dirty="0"/>
              <a:t> </a:t>
            </a:r>
            <a:r>
              <a:rPr lang="en-GB" sz="2100" b="1" dirty="0" err="1"/>
              <a:t>vsem</a:t>
            </a:r>
            <a:r>
              <a:rPr lang="en-GB" sz="2100" dirty="0"/>
              <a:t>.</a:t>
            </a:r>
            <a:endParaRPr lang="sl-SI" sz="2100" dirty="0"/>
          </a:p>
          <a:p>
            <a:r>
              <a:rPr lang="en-US" sz="2400" b="1" dirty="0" err="1">
                <a:solidFill>
                  <a:schemeClr val="bg2">
                    <a:lumMod val="50000"/>
                  </a:schemeClr>
                </a:solidFill>
              </a:rPr>
              <a:t>Socialni</a:t>
            </a:r>
            <a:r>
              <a:rPr lang="en-US" sz="2400" b="1" dirty="0">
                <a:solidFill>
                  <a:schemeClr val="bg2">
                    <a:lumMod val="50000"/>
                  </a:schemeClr>
                </a:solidFill>
              </a:rPr>
              <a:t> model </a:t>
            </a:r>
            <a:r>
              <a:rPr lang="en-US" sz="2400" b="1" dirty="0" err="1">
                <a:solidFill>
                  <a:schemeClr val="bg2">
                    <a:lumMod val="50000"/>
                  </a:schemeClr>
                </a:solidFill>
              </a:rPr>
              <a:t>invalidnosti</a:t>
            </a:r>
            <a:r>
              <a:rPr lang="sl-SI" sz="2400" b="1" dirty="0">
                <a:solidFill>
                  <a:schemeClr val="bg2">
                    <a:lumMod val="50000"/>
                  </a:schemeClr>
                </a:solidFill>
              </a:rPr>
              <a:t> </a:t>
            </a:r>
            <a:r>
              <a:rPr lang="sl-SI" sz="2400" dirty="0">
                <a:solidFill>
                  <a:schemeClr val="tx1"/>
                </a:solidFill>
              </a:rPr>
              <a:t>pravi</a:t>
            </a:r>
            <a:r>
              <a:rPr lang="en-US" sz="2400" dirty="0">
                <a:solidFill>
                  <a:schemeClr val="tx1"/>
                </a:solidFill>
              </a:rPr>
              <a:t>:</a:t>
            </a:r>
          </a:p>
          <a:p>
            <a:pPr lvl="1"/>
            <a:r>
              <a:rPr lang="en-US" sz="2000" dirty="0" err="1"/>
              <a:t>Invalidnost</a:t>
            </a:r>
            <a:r>
              <a:rPr lang="en-US" sz="2000" dirty="0"/>
              <a:t> </a:t>
            </a:r>
            <a:r>
              <a:rPr lang="en-US" sz="2000" dirty="0" err="1"/>
              <a:t>povzročajo</a:t>
            </a:r>
            <a:r>
              <a:rPr lang="en-US" sz="2000" dirty="0"/>
              <a:t> </a:t>
            </a:r>
            <a:r>
              <a:rPr lang="en-US" sz="2000" dirty="0" err="1"/>
              <a:t>ovire,ne</a:t>
            </a:r>
            <a:r>
              <a:rPr lang="en-US" sz="2000" dirty="0"/>
              <a:t> pa </a:t>
            </a:r>
            <a:r>
              <a:rPr lang="en-US" sz="2000" dirty="0" err="1"/>
              <a:t>telesna</a:t>
            </a:r>
            <a:r>
              <a:rPr lang="en-US" sz="2000" dirty="0"/>
              <a:t> </a:t>
            </a:r>
            <a:r>
              <a:rPr lang="en-US" sz="2000" dirty="0" err="1"/>
              <a:t>prizadetost</a:t>
            </a:r>
            <a:r>
              <a:rPr lang="en-US" sz="2000" dirty="0"/>
              <a:t> </a:t>
            </a:r>
            <a:r>
              <a:rPr lang="en-US" sz="2000" dirty="0" err="1"/>
              <a:t>posameznika</a:t>
            </a:r>
            <a:r>
              <a:rPr lang="en-US" sz="2000" dirty="0"/>
              <a:t>.</a:t>
            </a:r>
            <a:endParaRPr lang="sl-SI" sz="2000" dirty="0"/>
          </a:p>
          <a:p>
            <a:pPr lvl="1"/>
            <a:r>
              <a:rPr lang="en-US" sz="2000" dirty="0" err="1"/>
              <a:t>Ovire</a:t>
            </a:r>
            <a:r>
              <a:rPr lang="en-US" sz="2000" dirty="0"/>
              <a:t> so </a:t>
            </a:r>
            <a:r>
              <a:rPr lang="en-US" sz="2000" dirty="0" err="1"/>
              <a:t>lahko</a:t>
            </a:r>
            <a:r>
              <a:rPr lang="en-US" sz="2000" dirty="0"/>
              <a:t> </a:t>
            </a:r>
            <a:r>
              <a:rPr lang="en-US" sz="2000" dirty="0" err="1"/>
              <a:t>fizične</a:t>
            </a:r>
            <a:r>
              <a:rPr lang="en-US" sz="2000" dirty="0"/>
              <a:t>, </a:t>
            </a:r>
            <a:r>
              <a:rPr lang="en-US" sz="2000" dirty="0" err="1"/>
              <a:t>informacijske</a:t>
            </a:r>
            <a:r>
              <a:rPr lang="en-US" sz="2000" dirty="0"/>
              <a:t> </a:t>
            </a:r>
            <a:r>
              <a:rPr lang="en-US" sz="2000" dirty="0" err="1"/>
              <a:t>ali</a:t>
            </a:r>
            <a:r>
              <a:rPr lang="en-US" sz="2000" dirty="0"/>
              <a:t> </a:t>
            </a:r>
            <a:r>
              <a:rPr lang="en-US" sz="2000" dirty="0" err="1"/>
              <a:t>povezane</a:t>
            </a:r>
            <a:r>
              <a:rPr lang="en-US" sz="2000" dirty="0"/>
              <a:t> z </a:t>
            </a:r>
            <a:r>
              <a:rPr lang="en-US" sz="2000" dirty="0" err="1"/>
              <a:t>odnosom</a:t>
            </a:r>
            <a:r>
              <a:rPr lang="en-US" sz="2000" dirty="0"/>
              <a:t>.</a:t>
            </a:r>
            <a:endParaRPr lang="sl-SI" sz="2000" dirty="0"/>
          </a:p>
          <a:p>
            <a:r>
              <a:rPr lang="sl-SI" sz="2400" b="1" dirty="0"/>
              <a:t>Zdravstveni model</a:t>
            </a:r>
            <a:r>
              <a:rPr lang="en-US" sz="2400" b="1" dirty="0"/>
              <a:t>: </a:t>
            </a:r>
            <a:r>
              <a:rPr lang="it-IT" sz="2400" dirty="0"/>
              <a:t>»</a:t>
            </a:r>
            <a:r>
              <a:rPr lang="it-IT" sz="2400" dirty="0" err="1"/>
              <a:t>Oseba</a:t>
            </a:r>
            <a:r>
              <a:rPr lang="it-IT" sz="2400" dirty="0"/>
              <a:t> tega ne more </a:t>
            </a:r>
            <a:r>
              <a:rPr lang="it-IT" sz="2400" dirty="0" err="1"/>
              <a:t>storiti</a:t>
            </a:r>
            <a:r>
              <a:rPr lang="it-IT" sz="2400" dirty="0"/>
              <a:t>«</a:t>
            </a:r>
            <a:endParaRPr lang="sl-SI" sz="2400" dirty="0"/>
          </a:p>
          <a:p>
            <a:r>
              <a:rPr lang="en-US" sz="2400" b="1" dirty="0"/>
              <a:t>Social</a:t>
            </a:r>
            <a:r>
              <a:rPr lang="sl-SI" sz="2400" b="1" dirty="0"/>
              <a:t>ni</a:t>
            </a:r>
            <a:r>
              <a:rPr lang="en-US" sz="2400" b="1" dirty="0"/>
              <a:t> model: </a:t>
            </a:r>
            <a:r>
              <a:rPr lang="en-US" sz="2400" dirty="0"/>
              <a:t>»</a:t>
            </a:r>
            <a:r>
              <a:rPr lang="en-US" sz="2400" dirty="0" err="1"/>
              <a:t>Okolje</a:t>
            </a:r>
            <a:r>
              <a:rPr lang="en-US" sz="2400" dirty="0"/>
              <a:t> </a:t>
            </a:r>
            <a:r>
              <a:rPr lang="en-US" sz="2400" dirty="0" err="1"/>
              <a:t>preprečuje</a:t>
            </a:r>
            <a:r>
              <a:rPr lang="en-US" sz="2400" dirty="0"/>
              <a:t> </a:t>
            </a:r>
            <a:r>
              <a:rPr lang="en-US" sz="2400" dirty="0" err="1"/>
              <a:t>dostop</a:t>
            </a:r>
            <a:r>
              <a:rPr lang="en-US" sz="2400" dirty="0"/>
              <a:t>« </a:t>
            </a:r>
          </a:p>
        </p:txBody>
      </p:sp>
    </p:spTree>
    <p:extLst>
      <p:ext uri="{BB962C8B-B14F-4D97-AF65-F5344CB8AC3E}">
        <p14:creationId xmlns:p14="http://schemas.microsoft.com/office/powerpoint/2010/main" val="131883007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02C0B-28AF-0A22-E156-32D0BDCA1370}"/>
              </a:ext>
            </a:extLst>
          </p:cNvPr>
          <p:cNvSpPr>
            <a:spLocks noGrp="1"/>
          </p:cNvSpPr>
          <p:nvPr>
            <p:ph type="title"/>
          </p:nvPr>
        </p:nvSpPr>
        <p:spPr/>
        <p:txBody>
          <a:bodyPr/>
          <a:lstStyle/>
          <a:p>
            <a:r>
              <a:rPr lang="sl-SI" dirty="0"/>
              <a:t>Načelo univerzalnega oblikovanja</a:t>
            </a:r>
            <a:endParaRPr lang="en-US" dirty="0"/>
          </a:p>
        </p:txBody>
      </p:sp>
      <p:sp>
        <p:nvSpPr>
          <p:cNvPr id="7" name="Text Placeholder 6">
            <a:extLst>
              <a:ext uri="{FF2B5EF4-FFF2-40B4-BE49-F238E27FC236}">
                <a16:creationId xmlns:a16="http://schemas.microsoft.com/office/drawing/2014/main" id="{2AB7395A-256E-A32D-67C1-4B7F18895BFA}"/>
              </a:ext>
            </a:extLst>
          </p:cNvPr>
          <p:cNvSpPr>
            <a:spLocks noGrp="1"/>
          </p:cNvSpPr>
          <p:nvPr>
            <p:ph type="body" sz="half" idx="2"/>
          </p:nvPr>
        </p:nvSpPr>
        <p:spPr/>
        <p:txBody>
          <a:bodyPr>
            <a:normAutofit lnSpcReduction="10000"/>
          </a:bodyPr>
          <a:lstStyle/>
          <a:p>
            <a:pPr marL="342900" indent="-342900">
              <a:buClr>
                <a:schemeClr val="bg1"/>
              </a:buClr>
              <a:buFont typeface="+mj-lt"/>
              <a:buAutoNum type="arabicPeriod"/>
            </a:pPr>
            <a:r>
              <a:rPr lang="sl-SI" sz="1800" b="1" dirty="0"/>
              <a:t>Enakopravna</a:t>
            </a:r>
            <a:r>
              <a:rPr lang="en-US" sz="1800" b="1" dirty="0"/>
              <a:t> </a:t>
            </a:r>
            <a:r>
              <a:rPr lang="en-US" sz="1800" b="1" dirty="0" err="1"/>
              <a:t>uporaba</a:t>
            </a:r>
            <a:endParaRPr lang="sl-SI" sz="1800" b="1" dirty="0"/>
          </a:p>
          <a:p>
            <a:pPr marL="342900" indent="-342900">
              <a:buClr>
                <a:schemeClr val="bg1"/>
              </a:buClr>
              <a:buFont typeface="+mj-lt"/>
              <a:buAutoNum type="arabicPeriod"/>
            </a:pPr>
            <a:r>
              <a:rPr lang="en-US" sz="1800" b="1" dirty="0" err="1"/>
              <a:t>Prilagodljivost</a:t>
            </a:r>
            <a:r>
              <a:rPr lang="en-US" sz="1800" b="1" dirty="0"/>
              <a:t> </a:t>
            </a:r>
            <a:r>
              <a:rPr lang="en-US" sz="1800" b="1" dirty="0" err="1"/>
              <a:t>pri</a:t>
            </a:r>
            <a:r>
              <a:rPr lang="en-US" sz="1800" b="1" dirty="0"/>
              <a:t> </a:t>
            </a:r>
            <a:r>
              <a:rPr lang="en-US" sz="1800" b="1" dirty="0" err="1"/>
              <a:t>uporabi</a:t>
            </a:r>
            <a:endParaRPr lang="sl-SI" sz="1800" b="1" dirty="0"/>
          </a:p>
          <a:p>
            <a:pPr marL="342900" indent="-342900">
              <a:buClr>
                <a:schemeClr val="bg1"/>
              </a:buClr>
              <a:buFont typeface="+mj-lt"/>
              <a:buAutoNum type="arabicPeriod"/>
            </a:pPr>
            <a:r>
              <a:rPr lang="en-US" sz="1800" b="1" dirty="0" err="1"/>
              <a:t>Enostavna</a:t>
            </a:r>
            <a:r>
              <a:rPr lang="en-US" sz="1800" b="1" dirty="0"/>
              <a:t> in </a:t>
            </a:r>
            <a:r>
              <a:rPr lang="en-US" sz="1800" b="1" dirty="0" err="1"/>
              <a:t>intuitivna</a:t>
            </a:r>
            <a:r>
              <a:rPr lang="en-US" sz="1800" b="1" dirty="0"/>
              <a:t> </a:t>
            </a:r>
            <a:r>
              <a:rPr lang="en-US" sz="1800" b="1" dirty="0" err="1"/>
              <a:t>uporaba</a:t>
            </a:r>
            <a:endParaRPr lang="sl-SI" sz="1800" b="1" dirty="0"/>
          </a:p>
          <a:p>
            <a:pPr marL="342900" indent="-342900">
              <a:buClr>
                <a:schemeClr val="bg1"/>
              </a:buClr>
              <a:buFont typeface="+mj-lt"/>
              <a:buAutoNum type="arabicPeriod"/>
            </a:pPr>
            <a:r>
              <a:rPr lang="en-US" sz="1800" b="1" dirty="0" err="1"/>
              <a:t>Jasne</a:t>
            </a:r>
            <a:r>
              <a:rPr lang="en-US" sz="1800" b="1" dirty="0"/>
              <a:t> </a:t>
            </a:r>
            <a:r>
              <a:rPr lang="en-US" sz="1800" b="1" dirty="0" err="1"/>
              <a:t>informacije</a:t>
            </a:r>
            <a:endParaRPr lang="sl-SI" sz="1800" b="1" dirty="0"/>
          </a:p>
          <a:p>
            <a:pPr marL="342900" indent="-342900">
              <a:buClr>
                <a:schemeClr val="bg1"/>
              </a:buClr>
              <a:buFont typeface="+mj-lt"/>
              <a:buAutoNum type="arabicPeriod"/>
            </a:pPr>
            <a:r>
              <a:rPr lang="sl-SI" sz="1800" b="1" dirty="0"/>
              <a:t>Toleranca</a:t>
            </a:r>
            <a:r>
              <a:rPr lang="en-US" sz="1800" b="1" dirty="0"/>
              <a:t> </a:t>
            </a:r>
            <a:r>
              <a:rPr lang="sl-SI" sz="1800" b="1" dirty="0"/>
              <a:t>z</a:t>
            </a:r>
            <a:r>
              <a:rPr lang="en-US" sz="1800" b="1" dirty="0"/>
              <a:t>a </a:t>
            </a:r>
            <a:r>
              <a:rPr lang="en-US" sz="1800" b="1" dirty="0" err="1"/>
              <a:t>napake</a:t>
            </a:r>
            <a:endParaRPr lang="sl-SI" sz="1800" b="1" dirty="0"/>
          </a:p>
          <a:p>
            <a:pPr marL="342900" indent="-342900">
              <a:buClr>
                <a:schemeClr val="bg1"/>
              </a:buClr>
              <a:buFont typeface="+mj-lt"/>
              <a:buAutoNum type="arabicPeriod"/>
            </a:pPr>
            <a:r>
              <a:rPr lang="en-US" sz="1800" b="1" dirty="0" err="1"/>
              <a:t>Majhen</a:t>
            </a:r>
            <a:r>
              <a:rPr lang="en-US" sz="1800" b="1" dirty="0"/>
              <a:t> </a:t>
            </a:r>
            <a:r>
              <a:rPr lang="en-US" sz="1800" b="1" dirty="0" err="1"/>
              <a:t>fizični</a:t>
            </a:r>
            <a:r>
              <a:rPr lang="en-US" sz="1800" b="1" dirty="0"/>
              <a:t> </a:t>
            </a:r>
            <a:r>
              <a:rPr lang="en-US" sz="1800" b="1" dirty="0" err="1"/>
              <a:t>napor</a:t>
            </a:r>
            <a:endParaRPr lang="sl-SI" sz="1800" b="1" dirty="0"/>
          </a:p>
          <a:p>
            <a:pPr marL="342900" indent="-342900">
              <a:buClr>
                <a:schemeClr val="bg1"/>
              </a:buClr>
              <a:buFont typeface="+mj-lt"/>
              <a:buAutoNum type="arabicPeriod"/>
            </a:pPr>
            <a:r>
              <a:rPr lang="en-US" sz="1800" b="1" dirty="0" err="1"/>
              <a:t>Velikost</a:t>
            </a:r>
            <a:r>
              <a:rPr lang="en-US" sz="1800" b="1" dirty="0"/>
              <a:t> in </a:t>
            </a:r>
            <a:r>
              <a:rPr lang="en-US" sz="1800" b="1" dirty="0" err="1"/>
              <a:t>prostor</a:t>
            </a:r>
            <a:r>
              <a:rPr lang="en-US" sz="1800" b="1" dirty="0"/>
              <a:t> za </a:t>
            </a:r>
            <a:r>
              <a:rPr lang="en-US" sz="1800" b="1" dirty="0" err="1"/>
              <a:t>dostop</a:t>
            </a:r>
            <a:r>
              <a:rPr lang="en-US" sz="1800" b="1" dirty="0"/>
              <a:t> in </a:t>
            </a:r>
            <a:r>
              <a:rPr lang="en-US" sz="1800" b="1" dirty="0" err="1"/>
              <a:t>uporabo</a:t>
            </a:r>
            <a:endParaRPr lang="en-US" sz="1800" b="1" dirty="0"/>
          </a:p>
        </p:txBody>
      </p:sp>
      <p:pic>
        <p:nvPicPr>
          <p:cNvPr id="8" name="Content Placeholder 7">
            <a:extLst>
              <a:ext uri="{FF2B5EF4-FFF2-40B4-BE49-F238E27FC236}">
                <a16:creationId xmlns:a16="http://schemas.microsoft.com/office/drawing/2014/main" id="{76204607-3368-17CE-6538-9EDA5B9D896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49968" y="838848"/>
            <a:ext cx="8015169" cy="5186813"/>
          </a:xfrm>
          <a:prstGeom prst="rect">
            <a:avLst/>
          </a:prstGeom>
        </p:spPr>
      </p:pic>
      <p:sp>
        <p:nvSpPr>
          <p:cNvPr id="9" name="TextBox 8">
            <a:extLst>
              <a:ext uri="{FF2B5EF4-FFF2-40B4-BE49-F238E27FC236}">
                <a16:creationId xmlns:a16="http://schemas.microsoft.com/office/drawing/2014/main" id="{57B7682F-8F64-834B-4190-FD6B5BA7E4F7}"/>
              </a:ext>
            </a:extLst>
          </p:cNvPr>
          <p:cNvSpPr txBox="1"/>
          <p:nvPr/>
        </p:nvSpPr>
        <p:spPr>
          <a:xfrm>
            <a:off x="4149968" y="6305204"/>
            <a:ext cx="7901355" cy="276999"/>
          </a:xfrm>
          <a:prstGeom prst="rect">
            <a:avLst/>
          </a:prstGeom>
          <a:noFill/>
        </p:spPr>
        <p:txBody>
          <a:bodyPr wrap="square" rtlCol="0">
            <a:spAutoFit/>
          </a:bodyPr>
          <a:lstStyle/>
          <a:p>
            <a:r>
              <a:rPr lang="en-US" sz="1200" dirty="0"/>
              <a:t>Illustration: North Carolina State University, The Center For Universal Design</a:t>
            </a:r>
          </a:p>
        </p:txBody>
      </p:sp>
    </p:spTree>
    <p:extLst>
      <p:ext uri="{BB962C8B-B14F-4D97-AF65-F5344CB8AC3E}">
        <p14:creationId xmlns:p14="http://schemas.microsoft.com/office/powerpoint/2010/main" val="268776188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3CAA31-E64A-1759-F8E0-9F4F68635F0C}"/>
              </a:ext>
            </a:extLst>
          </p:cNvPr>
          <p:cNvSpPr>
            <a:spLocks noGrp="1"/>
          </p:cNvSpPr>
          <p:nvPr>
            <p:ph type="title"/>
          </p:nvPr>
        </p:nvSpPr>
        <p:spPr/>
        <p:txBody>
          <a:bodyPr>
            <a:normAutofit/>
          </a:bodyPr>
          <a:lstStyle/>
          <a:p>
            <a:r>
              <a:rPr lang="sl-SI" dirty="0"/>
              <a:t>Univerzalno oblikovanje </a:t>
            </a:r>
            <a:r>
              <a:rPr lang="en-US" dirty="0"/>
              <a:t>1: </a:t>
            </a:r>
            <a:r>
              <a:rPr lang="sl-SI" dirty="0"/>
              <a:t>ENAKOPRAVNA UPORABA</a:t>
            </a:r>
            <a:endParaRPr lang="en-US" dirty="0"/>
          </a:p>
        </p:txBody>
      </p:sp>
      <p:sp>
        <p:nvSpPr>
          <p:cNvPr id="6" name="Content Placeholder 5">
            <a:extLst>
              <a:ext uri="{FF2B5EF4-FFF2-40B4-BE49-F238E27FC236}">
                <a16:creationId xmlns:a16="http://schemas.microsoft.com/office/drawing/2014/main" id="{EDC34566-B422-2772-469E-52281873A33C}"/>
              </a:ext>
            </a:extLst>
          </p:cNvPr>
          <p:cNvSpPr>
            <a:spLocks noGrp="1"/>
          </p:cNvSpPr>
          <p:nvPr>
            <p:ph sz="half" idx="1"/>
          </p:nvPr>
        </p:nvSpPr>
        <p:spPr/>
        <p:txBody>
          <a:bodyPr>
            <a:normAutofit fontScale="85000" lnSpcReduction="10000"/>
          </a:bodyPr>
          <a:lstStyle/>
          <a:p>
            <a:r>
              <a:rPr lang="pl-PL" b="1" dirty="0">
                <a:solidFill>
                  <a:schemeClr val="bg2">
                    <a:lumMod val="50000"/>
                  </a:schemeClr>
                </a:solidFill>
              </a:rPr>
              <a:t>Oblika je uporabna in privlačna za ljudi z različnimi sposobnostmi.</a:t>
            </a:r>
          </a:p>
          <a:p>
            <a:r>
              <a:rPr lang="en-US" b="1" dirty="0">
                <a:solidFill>
                  <a:schemeClr val="bg2">
                    <a:lumMod val="50000"/>
                  </a:schemeClr>
                </a:solidFill>
              </a:rPr>
              <a:t>S</a:t>
            </a:r>
            <a:r>
              <a:rPr lang="sl-SI" b="1" dirty="0">
                <a:solidFill>
                  <a:schemeClr val="bg2">
                    <a:lumMod val="50000"/>
                  </a:schemeClr>
                </a:solidFill>
              </a:rPr>
              <a:t>MERNICE</a:t>
            </a:r>
            <a:endParaRPr lang="en-US" dirty="0">
              <a:solidFill>
                <a:schemeClr val="bg2">
                  <a:lumMod val="50000"/>
                </a:schemeClr>
              </a:solidFill>
            </a:endParaRPr>
          </a:p>
          <a:p>
            <a:r>
              <a:rPr lang="en-US" b="1" dirty="0">
                <a:solidFill>
                  <a:schemeClr val="bg2">
                    <a:lumMod val="50000"/>
                  </a:schemeClr>
                </a:solidFill>
              </a:rPr>
              <a:t>1a.</a:t>
            </a:r>
            <a:r>
              <a:rPr lang="en-US" dirty="0">
                <a:solidFill>
                  <a:schemeClr val="bg2">
                    <a:lumMod val="50000"/>
                  </a:schemeClr>
                </a:solidFill>
              </a:rPr>
              <a:t> </a:t>
            </a:r>
            <a:r>
              <a:rPr lang="en-US" dirty="0" err="1"/>
              <a:t>Vsem</a:t>
            </a:r>
            <a:r>
              <a:rPr lang="en-US" dirty="0"/>
              <a:t> </a:t>
            </a:r>
            <a:r>
              <a:rPr lang="en-US" dirty="0" err="1"/>
              <a:t>uporabnikom</a:t>
            </a:r>
            <a:r>
              <a:rPr lang="en-US" dirty="0"/>
              <a:t> </a:t>
            </a:r>
            <a:r>
              <a:rPr lang="en-US" dirty="0" err="1"/>
              <a:t>zagotovite</a:t>
            </a:r>
            <a:r>
              <a:rPr lang="en-US" dirty="0"/>
              <a:t> </a:t>
            </a:r>
            <a:r>
              <a:rPr lang="en-US" dirty="0" err="1"/>
              <a:t>enake</a:t>
            </a:r>
            <a:r>
              <a:rPr lang="en-US" dirty="0"/>
              <a:t> </a:t>
            </a:r>
            <a:r>
              <a:rPr lang="en-US" dirty="0" err="1"/>
              <a:t>možnosti</a:t>
            </a:r>
            <a:r>
              <a:rPr lang="en-US" dirty="0"/>
              <a:t> </a:t>
            </a:r>
            <a:r>
              <a:rPr lang="en-US" dirty="0" err="1"/>
              <a:t>uporabe</a:t>
            </a:r>
            <a:r>
              <a:rPr lang="en-US" dirty="0"/>
              <a:t>: po </a:t>
            </a:r>
            <a:r>
              <a:rPr lang="en-US" dirty="0" err="1"/>
              <a:t>možnosti</a:t>
            </a:r>
            <a:r>
              <a:rPr lang="en-US" dirty="0"/>
              <a:t> </a:t>
            </a:r>
            <a:r>
              <a:rPr lang="en-US" dirty="0" err="1"/>
              <a:t>enake</a:t>
            </a:r>
            <a:r>
              <a:rPr lang="en-US" dirty="0"/>
              <a:t>, </a:t>
            </a:r>
            <a:r>
              <a:rPr lang="en-US" dirty="0" err="1"/>
              <a:t>sicer</a:t>
            </a:r>
            <a:r>
              <a:rPr lang="en-US" dirty="0"/>
              <a:t> pa </a:t>
            </a:r>
            <a:r>
              <a:rPr lang="en-US" dirty="0" err="1"/>
              <a:t>enakovredne</a:t>
            </a:r>
            <a:r>
              <a:rPr lang="en-US" dirty="0"/>
              <a:t>.</a:t>
            </a:r>
            <a:br>
              <a:rPr lang="en-US" dirty="0"/>
            </a:br>
            <a:r>
              <a:rPr lang="en-US" b="1" dirty="0">
                <a:solidFill>
                  <a:schemeClr val="bg2">
                    <a:lumMod val="50000"/>
                  </a:schemeClr>
                </a:solidFill>
              </a:rPr>
              <a:t>1b.</a:t>
            </a:r>
            <a:r>
              <a:rPr lang="en-US" dirty="0">
                <a:solidFill>
                  <a:schemeClr val="bg2">
                    <a:lumMod val="50000"/>
                  </a:schemeClr>
                </a:solidFill>
              </a:rPr>
              <a:t> </a:t>
            </a:r>
            <a:r>
              <a:rPr lang="en-US" dirty="0" err="1"/>
              <a:t>Izogibajte</a:t>
            </a:r>
            <a:r>
              <a:rPr lang="en-US" dirty="0"/>
              <a:t> se </a:t>
            </a:r>
            <a:r>
              <a:rPr lang="en-US" dirty="0" err="1"/>
              <a:t>izključevanju</a:t>
            </a:r>
            <a:r>
              <a:rPr lang="en-US" dirty="0"/>
              <a:t> </a:t>
            </a:r>
            <a:r>
              <a:rPr lang="en-US" dirty="0" err="1"/>
              <a:t>ali</a:t>
            </a:r>
            <a:r>
              <a:rPr lang="en-US" dirty="0"/>
              <a:t> </a:t>
            </a:r>
            <a:r>
              <a:rPr lang="en-US" dirty="0" err="1"/>
              <a:t>stigmatiziranju</a:t>
            </a:r>
            <a:r>
              <a:rPr lang="en-US" dirty="0"/>
              <a:t> </a:t>
            </a:r>
            <a:r>
              <a:rPr lang="en-US" dirty="0" err="1"/>
              <a:t>katerih</a:t>
            </a:r>
            <a:r>
              <a:rPr lang="en-US" dirty="0"/>
              <a:t> </a:t>
            </a:r>
            <a:r>
              <a:rPr lang="en-US" dirty="0" err="1"/>
              <a:t>koli</a:t>
            </a:r>
            <a:r>
              <a:rPr lang="en-US" dirty="0"/>
              <a:t> </a:t>
            </a:r>
            <a:r>
              <a:rPr lang="en-US" dirty="0" err="1"/>
              <a:t>uporabnikov</a:t>
            </a:r>
            <a:r>
              <a:rPr lang="en-US" dirty="0"/>
              <a:t>.</a:t>
            </a:r>
            <a:br>
              <a:rPr lang="en-US" dirty="0"/>
            </a:br>
            <a:r>
              <a:rPr lang="en-US" b="1" dirty="0">
                <a:solidFill>
                  <a:schemeClr val="bg2">
                    <a:lumMod val="50000"/>
                  </a:schemeClr>
                </a:solidFill>
              </a:rPr>
              <a:t>1c.</a:t>
            </a:r>
            <a:r>
              <a:rPr lang="en-US" dirty="0">
                <a:solidFill>
                  <a:schemeClr val="bg2">
                    <a:lumMod val="50000"/>
                  </a:schemeClr>
                </a:solidFill>
              </a:rPr>
              <a:t> </a:t>
            </a:r>
            <a:r>
              <a:rPr lang="en-US" dirty="0" err="1"/>
              <a:t>Zagotovite</a:t>
            </a:r>
            <a:r>
              <a:rPr lang="en-US" dirty="0"/>
              <a:t>, da so </a:t>
            </a:r>
            <a:r>
              <a:rPr lang="en-US" dirty="0" err="1"/>
              <a:t>zasebnost</a:t>
            </a:r>
            <a:r>
              <a:rPr lang="en-US" dirty="0"/>
              <a:t>, </a:t>
            </a:r>
            <a:r>
              <a:rPr lang="en-US" dirty="0" err="1"/>
              <a:t>varnost</a:t>
            </a:r>
            <a:r>
              <a:rPr lang="en-US" dirty="0"/>
              <a:t> in </a:t>
            </a:r>
            <a:r>
              <a:rPr lang="en-US" dirty="0" err="1"/>
              <a:t>zaščita</a:t>
            </a:r>
            <a:r>
              <a:rPr lang="en-US" dirty="0"/>
              <a:t> </a:t>
            </a:r>
            <a:r>
              <a:rPr lang="en-US" dirty="0" err="1"/>
              <a:t>enako</a:t>
            </a:r>
            <a:r>
              <a:rPr lang="en-US" dirty="0"/>
              <a:t> </a:t>
            </a:r>
            <a:r>
              <a:rPr lang="en-US" dirty="0" err="1"/>
              <a:t>dostopne</a:t>
            </a:r>
            <a:r>
              <a:rPr lang="en-US" dirty="0"/>
              <a:t> </a:t>
            </a:r>
            <a:r>
              <a:rPr lang="en-US" dirty="0" err="1"/>
              <a:t>vsem</a:t>
            </a:r>
            <a:r>
              <a:rPr lang="en-US" dirty="0"/>
              <a:t> </a:t>
            </a:r>
            <a:r>
              <a:rPr lang="en-US" dirty="0" err="1"/>
              <a:t>uporabnikom</a:t>
            </a:r>
            <a:r>
              <a:rPr lang="en-US" dirty="0"/>
              <a:t>.</a:t>
            </a:r>
            <a:br>
              <a:rPr lang="en-US" dirty="0"/>
            </a:br>
            <a:r>
              <a:rPr lang="en-US" b="1" dirty="0">
                <a:solidFill>
                  <a:schemeClr val="bg2">
                    <a:lumMod val="50000"/>
                  </a:schemeClr>
                </a:solidFill>
              </a:rPr>
              <a:t>1d.</a:t>
            </a:r>
            <a:r>
              <a:rPr lang="en-US" dirty="0">
                <a:solidFill>
                  <a:schemeClr val="bg2">
                    <a:lumMod val="50000"/>
                  </a:schemeClr>
                </a:solidFill>
              </a:rPr>
              <a:t> </a:t>
            </a:r>
            <a:r>
              <a:rPr lang="pl-PL" dirty="0"/>
              <a:t>Poskrbite, da bo oblika privlačna za vse uporabnike.</a:t>
            </a:r>
          </a:p>
          <a:p>
            <a:r>
              <a:rPr lang="sl-SI" b="1" dirty="0">
                <a:solidFill>
                  <a:schemeClr val="bg2">
                    <a:lumMod val="50000"/>
                  </a:schemeClr>
                </a:solidFill>
              </a:rPr>
              <a:t>PRIMERI</a:t>
            </a:r>
            <a:endParaRPr lang="en-US" dirty="0">
              <a:solidFill>
                <a:schemeClr val="bg2">
                  <a:lumMod val="50000"/>
                </a:schemeClr>
              </a:solidFill>
            </a:endParaRPr>
          </a:p>
          <a:p>
            <a:pPr lvl="1"/>
            <a:r>
              <a:rPr lang="en-US" dirty="0" err="1"/>
              <a:t>Električna</a:t>
            </a:r>
            <a:r>
              <a:rPr lang="en-US" dirty="0"/>
              <a:t> </a:t>
            </a:r>
            <a:r>
              <a:rPr lang="en-US" dirty="0" err="1"/>
              <a:t>vrata</a:t>
            </a:r>
            <a:r>
              <a:rPr lang="en-US" dirty="0"/>
              <a:t> s </a:t>
            </a:r>
            <a:r>
              <a:rPr lang="en-US" dirty="0" err="1"/>
              <a:t>senzorji</a:t>
            </a:r>
            <a:r>
              <a:rPr lang="en-US" dirty="0"/>
              <a:t> </a:t>
            </a:r>
            <a:r>
              <a:rPr lang="en-US" dirty="0" err="1"/>
              <a:t>na</a:t>
            </a:r>
            <a:r>
              <a:rPr lang="en-US" dirty="0"/>
              <a:t> </a:t>
            </a:r>
            <a:r>
              <a:rPr lang="en-US" dirty="0" err="1"/>
              <a:t>vhodih</a:t>
            </a:r>
            <a:r>
              <a:rPr lang="sl-SI" dirty="0"/>
              <a:t> </a:t>
            </a:r>
            <a:r>
              <a:rPr lang="en-US" dirty="0"/>
              <a:t>so </a:t>
            </a:r>
            <a:r>
              <a:rPr lang="en-US" dirty="0" err="1"/>
              <a:t>priročna</a:t>
            </a:r>
            <a:r>
              <a:rPr lang="en-US" dirty="0"/>
              <a:t> za </a:t>
            </a:r>
            <a:r>
              <a:rPr lang="en-US" dirty="0" err="1"/>
              <a:t>vse</a:t>
            </a:r>
            <a:r>
              <a:rPr lang="en-US" dirty="0"/>
              <a:t> </a:t>
            </a:r>
            <a:r>
              <a:rPr lang="en-US" dirty="0" err="1"/>
              <a:t>uporabnike</a:t>
            </a:r>
            <a:endParaRPr lang="sl-SI" dirty="0"/>
          </a:p>
          <a:p>
            <a:pPr lvl="1"/>
            <a:r>
              <a:rPr lang="en-US" dirty="0" err="1"/>
              <a:t>Integrirana</a:t>
            </a:r>
            <a:r>
              <a:rPr lang="en-US" dirty="0"/>
              <a:t>, </a:t>
            </a:r>
            <a:r>
              <a:rPr lang="en-US" dirty="0" err="1"/>
              <a:t>razporejena</a:t>
            </a:r>
            <a:r>
              <a:rPr lang="en-US" dirty="0"/>
              <a:t> in </a:t>
            </a:r>
            <a:r>
              <a:rPr lang="en-US" dirty="0" err="1"/>
              <a:t>prilagodljiva</a:t>
            </a:r>
            <a:r>
              <a:rPr lang="en-US" dirty="0"/>
              <a:t> </a:t>
            </a:r>
            <a:r>
              <a:rPr lang="en-US" dirty="0" err="1"/>
              <a:t>sedežna</a:t>
            </a:r>
            <a:r>
              <a:rPr lang="en-US" dirty="0"/>
              <a:t> </a:t>
            </a:r>
            <a:r>
              <a:rPr lang="en-US" dirty="0" err="1"/>
              <a:t>ureditev</a:t>
            </a:r>
            <a:r>
              <a:rPr lang="en-US" dirty="0"/>
              <a:t> v </a:t>
            </a:r>
            <a:r>
              <a:rPr lang="en-US" dirty="0" err="1"/>
              <a:t>prireditvenih</a:t>
            </a:r>
            <a:r>
              <a:rPr lang="en-US" dirty="0"/>
              <a:t> </a:t>
            </a:r>
            <a:r>
              <a:rPr lang="en-US" dirty="0" err="1"/>
              <a:t>prostorih</a:t>
            </a:r>
            <a:r>
              <a:rPr lang="en-US" dirty="0"/>
              <a:t>, </a:t>
            </a:r>
            <a:r>
              <a:rPr lang="en-US" dirty="0" err="1"/>
              <a:t>kot</a:t>
            </a:r>
            <a:r>
              <a:rPr lang="en-US" dirty="0"/>
              <a:t> so </a:t>
            </a:r>
            <a:r>
              <a:rPr lang="en-US" dirty="0" err="1"/>
              <a:t>športne</a:t>
            </a:r>
            <a:r>
              <a:rPr lang="en-US" dirty="0"/>
              <a:t> </a:t>
            </a:r>
            <a:r>
              <a:rPr lang="en-US" dirty="0" err="1"/>
              <a:t>dvorane</a:t>
            </a:r>
            <a:r>
              <a:rPr lang="en-US" dirty="0"/>
              <a:t> in </a:t>
            </a:r>
            <a:r>
              <a:rPr lang="en-US" dirty="0" err="1"/>
              <a:t>gledališča</a:t>
            </a:r>
            <a:endParaRPr lang="en-US" dirty="0"/>
          </a:p>
        </p:txBody>
      </p:sp>
      <p:pic>
        <p:nvPicPr>
          <p:cNvPr id="3074" name="Picture 2">
            <a:extLst>
              <a:ext uri="{FF2B5EF4-FFF2-40B4-BE49-F238E27FC236}">
                <a16:creationId xmlns:a16="http://schemas.microsoft.com/office/drawing/2014/main" id="{2B2C984A-C72F-BB6F-6FE0-F178703DCB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75438" y="1846263"/>
            <a:ext cx="4022725" cy="40227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5D3BC43-495B-D57A-22CC-4392CE161FE1}"/>
              </a:ext>
            </a:extLst>
          </p:cNvPr>
          <p:cNvSpPr txBox="1"/>
          <p:nvPr/>
        </p:nvSpPr>
        <p:spPr>
          <a:xfrm>
            <a:off x="6675438" y="6004392"/>
            <a:ext cx="4022725" cy="276999"/>
          </a:xfrm>
          <a:prstGeom prst="rect">
            <a:avLst/>
          </a:prstGeom>
          <a:noFill/>
        </p:spPr>
        <p:txBody>
          <a:bodyPr wrap="square" rtlCol="0">
            <a:spAutoFit/>
          </a:bodyPr>
          <a:lstStyle/>
          <a:p>
            <a:r>
              <a:rPr lang="en-US" sz="1200" dirty="0"/>
              <a:t>Image source: https://www.quikoitaly.com/</a:t>
            </a:r>
          </a:p>
        </p:txBody>
      </p:sp>
    </p:spTree>
    <p:extLst>
      <p:ext uri="{BB962C8B-B14F-4D97-AF65-F5344CB8AC3E}">
        <p14:creationId xmlns:p14="http://schemas.microsoft.com/office/powerpoint/2010/main" val="57422612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4D7C1-3F50-0BDB-FA6D-DB2E2B7EA3F9}"/>
              </a:ext>
            </a:extLst>
          </p:cNvPr>
          <p:cNvSpPr>
            <a:spLocks noGrp="1"/>
          </p:cNvSpPr>
          <p:nvPr>
            <p:ph type="title"/>
          </p:nvPr>
        </p:nvSpPr>
        <p:spPr/>
        <p:txBody>
          <a:bodyPr>
            <a:normAutofit/>
          </a:bodyPr>
          <a:lstStyle/>
          <a:p>
            <a:r>
              <a:rPr lang="en-US" dirty="0"/>
              <a:t>Univer</a:t>
            </a:r>
            <a:r>
              <a:rPr lang="sl-SI" dirty="0" err="1"/>
              <a:t>zalno</a:t>
            </a:r>
            <a:r>
              <a:rPr lang="sl-SI" dirty="0"/>
              <a:t> oblikovanje</a:t>
            </a:r>
            <a:r>
              <a:rPr lang="en-US" dirty="0"/>
              <a:t> 2: </a:t>
            </a:r>
            <a:r>
              <a:rPr lang="sl-SI" dirty="0"/>
              <a:t>PRILAGODLJIVOST PRI UPORABI</a:t>
            </a:r>
            <a:endParaRPr lang="en-US" dirty="0"/>
          </a:p>
        </p:txBody>
      </p:sp>
      <p:sp>
        <p:nvSpPr>
          <p:cNvPr id="3" name="Content Placeholder 2">
            <a:extLst>
              <a:ext uri="{FF2B5EF4-FFF2-40B4-BE49-F238E27FC236}">
                <a16:creationId xmlns:a16="http://schemas.microsoft.com/office/drawing/2014/main" id="{86CCFB3D-7BD7-C95B-5BE7-9C9516DE7072}"/>
              </a:ext>
            </a:extLst>
          </p:cNvPr>
          <p:cNvSpPr>
            <a:spLocks noGrp="1"/>
          </p:cNvSpPr>
          <p:nvPr>
            <p:ph sz="half" idx="1"/>
          </p:nvPr>
        </p:nvSpPr>
        <p:spPr/>
        <p:txBody>
          <a:bodyPr>
            <a:normAutofit fontScale="85000" lnSpcReduction="10000"/>
          </a:bodyPr>
          <a:lstStyle/>
          <a:p>
            <a:r>
              <a:rPr lang="en-US" b="1" dirty="0" err="1">
                <a:solidFill>
                  <a:schemeClr val="bg2">
                    <a:lumMod val="50000"/>
                  </a:schemeClr>
                </a:solidFill>
              </a:rPr>
              <a:t>Oblik</a:t>
            </a:r>
            <a:r>
              <a:rPr lang="sl-SI" b="1" dirty="0" err="1">
                <a:solidFill>
                  <a:schemeClr val="bg2">
                    <a:lumMod val="50000"/>
                  </a:schemeClr>
                </a:solidFill>
              </a:rPr>
              <a:t>ovanje</a:t>
            </a:r>
            <a:r>
              <a:rPr lang="en-US" b="1" dirty="0">
                <a:solidFill>
                  <a:schemeClr val="bg2">
                    <a:lumMod val="50000"/>
                  </a:schemeClr>
                </a:solidFill>
              </a:rPr>
              <a:t> </a:t>
            </a:r>
            <a:r>
              <a:rPr lang="en-US" b="1" dirty="0" err="1">
                <a:solidFill>
                  <a:schemeClr val="bg2">
                    <a:lumMod val="50000"/>
                  </a:schemeClr>
                </a:solidFill>
              </a:rPr>
              <a:t>upošteva</a:t>
            </a:r>
            <a:r>
              <a:rPr lang="en-US" b="1" dirty="0">
                <a:solidFill>
                  <a:schemeClr val="bg2">
                    <a:lumMod val="50000"/>
                  </a:schemeClr>
                </a:solidFill>
              </a:rPr>
              <a:t> </a:t>
            </a:r>
            <a:r>
              <a:rPr lang="en-US" b="1" dirty="0" err="1">
                <a:solidFill>
                  <a:schemeClr val="bg2">
                    <a:lumMod val="50000"/>
                  </a:schemeClr>
                </a:solidFill>
              </a:rPr>
              <a:t>širok</a:t>
            </a:r>
            <a:r>
              <a:rPr lang="en-US" b="1" dirty="0">
                <a:solidFill>
                  <a:schemeClr val="bg2">
                    <a:lumMod val="50000"/>
                  </a:schemeClr>
                </a:solidFill>
              </a:rPr>
              <a:t> </a:t>
            </a:r>
            <a:r>
              <a:rPr lang="en-US" b="1" dirty="0" err="1">
                <a:solidFill>
                  <a:schemeClr val="bg2">
                    <a:lumMod val="50000"/>
                  </a:schemeClr>
                </a:solidFill>
              </a:rPr>
              <a:t>spekter</a:t>
            </a:r>
            <a:r>
              <a:rPr lang="en-US" b="1" dirty="0">
                <a:solidFill>
                  <a:schemeClr val="bg2">
                    <a:lumMod val="50000"/>
                  </a:schemeClr>
                </a:solidFill>
              </a:rPr>
              <a:t> </a:t>
            </a:r>
            <a:r>
              <a:rPr lang="en-US" b="1" dirty="0" err="1">
                <a:solidFill>
                  <a:schemeClr val="bg2">
                    <a:lumMod val="50000"/>
                  </a:schemeClr>
                </a:solidFill>
              </a:rPr>
              <a:t>osebnih</a:t>
            </a:r>
            <a:r>
              <a:rPr lang="en-US" b="1" dirty="0">
                <a:solidFill>
                  <a:schemeClr val="bg2">
                    <a:lumMod val="50000"/>
                  </a:schemeClr>
                </a:solidFill>
              </a:rPr>
              <a:t> </a:t>
            </a:r>
            <a:r>
              <a:rPr lang="en-US" b="1" dirty="0" err="1">
                <a:solidFill>
                  <a:schemeClr val="bg2">
                    <a:lumMod val="50000"/>
                  </a:schemeClr>
                </a:solidFill>
              </a:rPr>
              <a:t>želja</a:t>
            </a:r>
            <a:r>
              <a:rPr lang="en-US" b="1" dirty="0">
                <a:solidFill>
                  <a:schemeClr val="bg2">
                    <a:lumMod val="50000"/>
                  </a:schemeClr>
                </a:solidFill>
              </a:rPr>
              <a:t> in </a:t>
            </a:r>
            <a:r>
              <a:rPr lang="en-US" b="1" dirty="0" err="1">
                <a:solidFill>
                  <a:schemeClr val="bg2">
                    <a:lumMod val="50000"/>
                  </a:schemeClr>
                </a:solidFill>
              </a:rPr>
              <a:t>zmožnosti</a:t>
            </a:r>
            <a:r>
              <a:rPr lang="en-US" b="1" dirty="0">
                <a:solidFill>
                  <a:schemeClr val="bg2">
                    <a:lumMod val="50000"/>
                  </a:schemeClr>
                </a:solidFill>
              </a:rPr>
              <a:t>.</a:t>
            </a:r>
            <a:endParaRPr lang="sl-SI" b="1" dirty="0">
              <a:solidFill>
                <a:schemeClr val="bg2">
                  <a:lumMod val="50000"/>
                </a:schemeClr>
              </a:solidFill>
            </a:endParaRPr>
          </a:p>
          <a:p>
            <a:r>
              <a:rPr lang="sl-SI" b="1" dirty="0">
                <a:solidFill>
                  <a:schemeClr val="bg2">
                    <a:lumMod val="50000"/>
                  </a:schemeClr>
                </a:solidFill>
              </a:rPr>
              <a:t>SMERNICE</a:t>
            </a:r>
            <a:endParaRPr lang="en-US" dirty="0">
              <a:solidFill>
                <a:schemeClr val="bg2">
                  <a:lumMod val="50000"/>
                </a:schemeClr>
              </a:solidFill>
            </a:endParaRPr>
          </a:p>
          <a:p>
            <a:r>
              <a:rPr lang="en-US" b="1" dirty="0">
                <a:solidFill>
                  <a:schemeClr val="bg2">
                    <a:lumMod val="50000"/>
                  </a:schemeClr>
                </a:solidFill>
              </a:rPr>
              <a:t>2a. </a:t>
            </a:r>
            <a:r>
              <a:rPr lang="en-US" dirty="0" err="1">
                <a:solidFill>
                  <a:schemeClr val="tx1"/>
                </a:solidFill>
              </a:rPr>
              <a:t>Omogočiti</a:t>
            </a:r>
            <a:r>
              <a:rPr lang="en-US" dirty="0">
                <a:solidFill>
                  <a:schemeClr val="tx1"/>
                </a:solidFill>
              </a:rPr>
              <a:t> </a:t>
            </a:r>
            <a:r>
              <a:rPr lang="en-US" dirty="0" err="1">
                <a:solidFill>
                  <a:schemeClr val="tx1"/>
                </a:solidFill>
              </a:rPr>
              <a:t>izbiro</a:t>
            </a:r>
            <a:r>
              <a:rPr lang="en-US" dirty="0">
                <a:solidFill>
                  <a:schemeClr val="tx1"/>
                </a:solidFill>
              </a:rPr>
              <a:t> </a:t>
            </a:r>
            <a:r>
              <a:rPr lang="en-US" dirty="0" err="1">
                <a:solidFill>
                  <a:schemeClr val="tx1"/>
                </a:solidFill>
              </a:rPr>
              <a:t>načinov</a:t>
            </a:r>
            <a:r>
              <a:rPr lang="en-US" dirty="0">
                <a:solidFill>
                  <a:schemeClr val="tx1"/>
                </a:solidFill>
              </a:rPr>
              <a:t> </a:t>
            </a:r>
            <a:r>
              <a:rPr lang="en-US" dirty="0" err="1">
                <a:solidFill>
                  <a:schemeClr val="tx1"/>
                </a:solidFill>
              </a:rPr>
              <a:t>uporabe</a:t>
            </a:r>
            <a:r>
              <a:rPr lang="en-US" dirty="0">
                <a:solidFill>
                  <a:schemeClr val="tx1"/>
                </a:solidFill>
              </a:rPr>
              <a:t>. </a:t>
            </a:r>
            <a:endParaRPr lang="sl-SI" dirty="0">
              <a:solidFill>
                <a:schemeClr val="tx1"/>
              </a:solidFill>
            </a:endParaRPr>
          </a:p>
          <a:p>
            <a:r>
              <a:rPr lang="en-US" b="1" dirty="0">
                <a:solidFill>
                  <a:schemeClr val="bg2">
                    <a:lumMod val="50000"/>
                  </a:schemeClr>
                </a:solidFill>
              </a:rPr>
              <a:t>2b. </a:t>
            </a:r>
            <a:r>
              <a:rPr lang="en-US" dirty="0" err="1">
                <a:solidFill>
                  <a:schemeClr val="tx1"/>
                </a:solidFill>
              </a:rPr>
              <a:t>Omogočiti</a:t>
            </a:r>
            <a:r>
              <a:rPr lang="en-US" dirty="0">
                <a:solidFill>
                  <a:schemeClr val="tx1"/>
                </a:solidFill>
              </a:rPr>
              <a:t> </a:t>
            </a:r>
            <a:r>
              <a:rPr lang="en-US" dirty="0" err="1">
                <a:solidFill>
                  <a:schemeClr val="tx1"/>
                </a:solidFill>
              </a:rPr>
              <a:t>dostop</a:t>
            </a:r>
            <a:r>
              <a:rPr lang="en-US" dirty="0">
                <a:solidFill>
                  <a:schemeClr val="tx1"/>
                </a:solidFill>
              </a:rPr>
              <a:t> in </a:t>
            </a:r>
            <a:r>
              <a:rPr lang="en-US" dirty="0" err="1">
                <a:solidFill>
                  <a:schemeClr val="tx1"/>
                </a:solidFill>
              </a:rPr>
              <a:t>uporabo</a:t>
            </a:r>
            <a:r>
              <a:rPr lang="en-US" dirty="0">
                <a:solidFill>
                  <a:schemeClr val="tx1"/>
                </a:solidFill>
              </a:rPr>
              <a:t> za </a:t>
            </a:r>
            <a:r>
              <a:rPr lang="en-US" dirty="0" err="1">
                <a:solidFill>
                  <a:schemeClr val="tx1"/>
                </a:solidFill>
              </a:rPr>
              <a:t>desničarje</a:t>
            </a:r>
            <a:r>
              <a:rPr lang="en-US" dirty="0">
                <a:solidFill>
                  <a:schemeClr val="tx1"/>
                </a:solidFill>
              </a:rPr>
              <a:t> in </a:t>
            </a:r>
            <a:r>
              <a:rPr lang="en-US" dirty="0" err="1">
                <a:solidFill>
                  <a:schemeClr val="tx1"/>
                </a:solidFill>
              </a:rPr>
              <a:t>levičarje</a:t>
            </a:r>
            <a:r>
              <a:rPr lang="en-US" dirty="0">
                <a:solidFill>
                  <a:schemeClr val="tx1"/>
                </a:solidFill>
              </a:rPr>
              <a:t>. </a:t>
            </a:r>
            <a:endParaRPr lang="sl-SI" dirty="0">
              <a:solidFill>
                <a:schemeClr val="tx1"/>
              </a:solidFill>
            </a:endParaRPr>
          </a:p>
          <a:p>
            <a:r>
              <a:rPr lang="en-US" b="1" dirty="0">
                <a:solidFill>
                  <a:schemeClr val="bg2">
                    <a:lumMod val="50000"/>
                  </a:schemeClr>
                </a:solidFill>
              </a:rPr>
              <a:t>2c. </a:t>
            </a:r>
            <a:r>
              <a:rPr lang="en-US" dirty="0" err="1">
                <a:solidFill>
                  <a:schemeClr val="tx1"/>
                </a:solidFill>
              </a:rPr>
              <a:t>Olajšati</a:t>
            </a:r>
            <a:r>
              <a:rPr lang="en-US" dirty="0">
                <a:solidFill>
                  <a:schemeClr val="tx1"/>
                </a:solidFill>
              </a:rPr>
              <a:t> </a:t>
            </a:r>
            <a:r>
              <a:rPr lang="en-US" dirty="0" err="1">
                <a:solidFill>
                  <a:schemeClr val="tx1"/>
                </a:solidFill>
              </a:rPr>
              <a:t>uporabniku</a:t>
            </a:r>
            <a:r>
              <a:rPr lang="en-US" dirty="0">
                <a:solidFill>
                  <a:schemeClr val="tx1"/>
                </a:solidFill>
              </a:rPr>
              <a:t> </a:t>
            </a:r>
            <a:r>
              <a:rPr lang="en-US" dirty="0" err="1">
                <a:solidFill>
                  <a:schemeClr val="tx1"/>
                </a:solidFill>
              </a:rPr>
              <a:t>natančnost</a:t>
            </a:r>
            <a:r>
              <a:rPr lang="en-US" dirty="0">
                <a:solidFill>
                  <a:schemeClr val="tx1"/>
                </a:solidFill>
              </a:rPr>
              <a:t> in </a:t>
            </a:r>
            <a:r>
              <a:rPr lang="en-US" dirty="0" err="1">
                <a:solidFill>
                  <a:schemeClr val="tx1"/>
                </a:solidFill>
              </a:rPr>
              <a:t>preciznost</a:t>
            </a:r>
            <a:r>
              <a:rPr lang="en-US" dirty="0">
                <a:solidFill>
                  <a:schemeClr val="tx1"/>
                </a:solidFill>
              </a:rPr>
              <a:t>. </a:t>
            </a:r>
            <a:endParaRPr lang="sl-SI" dirty="0">
              <a:solidFill>
                <a:schemeClr val="tx1"/>
              </a:solidFill>
            </a:endParaRPr>
          </a:p>
          <a:p>
            <a:r>
              <a:rPr lang="en-US" b="1" dirty="0">
                <a:solidFill>
                  <a:schemeClr val="bg2">
                    <a:lumMod val="50000"/>
                  </a:schemeClr>
                </a:solidFill>
              </a:rPr>
              <a:t>2d. </a:t>
            </a:r>
            <a:r>
              <a:rPr lang="en-US" dirty="0" err="1">
                <a:solidFill>
                  <a:schemeClr val="tx1"/>
                </a:solidFill>
              </a:rPr>
              <a:t>Omogočiti</a:t>
            </a:r>
            <a:r>
              <a:rPr lang="en-US" dirty="0">
                <a:solidFill>
                  <a:schemeClr val="tx1"/>
                </a:solidFill>
              </a:rPr>
              <a:t> </a:t>
            </a:r>
            <a:r>
              <a:rPr lang="en-US" dirty="0" err="1">
                <a:solidFill>
                  <a:schemeClr val="tx1"/>
                </a:solidFill>
              </a:rPr>
              <a:t>prilagajanje</a:t>
            </a:r>
            <a:r>
              <a:rPr lang="en-US" dirty="0">
                <a:solidFill>
                  <a:schemeClr val="tx1"/>
                </a:solidFill>
              </a:rPr>
              <a:t> </a:t>
            </a:r>
            <a:r>
              <a:rPr lang="en-US" dirty="0" err="1">
                <a:solidFill>
                  <a:schemeClr val="tx1"/>
                </a:solidFill>
              </a:rPr>
              <a:t>uporabnikovemu</a:t>
            </a:r>
            <a:r>
              <a:rPr lang="en-US" dirty="0">
                <a:solidFill>
                  <a:schemeClr val="tx1"/>
                </a:solidFill>
              </a:rPr>
              <a:t> </a:t>
            </a:r>
            <a:r>
              <a:rPr lang="en-US" dirty="0" err="1">
                <a:solidFill>
                  <a:schemeClr val="tx1"/>
                </a:solidFill>
              </a:rPr>
              <a:t>ritmu</a:t>
            </a:r>
            <a:r>
              <a:rPr lang="en-US" dirty="0">
                <a:solidFill>
                  <a:schemeClr val="tx1"/>
                </a:solidFill>
              </a:rPr>
              <a:t>.</a:t>
            </a:r>
            <a:endParaRPr lang="sl-SI" dirty="0">
              <a:solidFill>
                <a:schemeClr val="tx1"/>
              </a:solidFill>
            </a:endParaRPr>
          </a:p>
          <a:p>
            <a:r>
              <a:rPr lang="sl-SI" b="1" dirty="0">
                <a:solidFill>
                  <a:schemeClr val="bg2">
                    <a:lumMod val="50000"/>
                  </a:schemeClr>
                </a:solidFill>
              </a:rPr>
              <a:t>PRIMERI</a:t>
            </a:r>
            <a:endParaRPr lang="en-US" dirty="0">
              <a:solidFill>
                <a:schemeClr val="bg2">
                  <a:lumMod val="50000"/>
                </a:schemeClr>
              </a:solidFill>
            </a:endParaRPr>
          </a:p>
          <a:p>
            <a:pPr lvl="1"/>
            <a:r>
              <a:rPr lang="en-US" dirty="0" err="1"/>
              <a:t>Škar</a:t>
            </a:r>
            <a:r>
              <a:rPr lang="sl-SI" dirty="0"/>
              <a:t>j</a:t>
            </a:r>
            <a:r>
              <a:rPr lang="en-US" dirty="0"/>
              <a:t>ice, </a:t>
            </a:r>
            <a:r>
              <a:rPr lang="en-US" dirty="0" err="1"/>
              <a:t>namenjene</a:t>
            </a:r>
            <a:r>
              <a:rPr lang="en-US" dirty="0"/>
              <a:t> </a:t>
            </a:r>
            <a:r>
              <a:rPr lang="en-US" dirty="0" err="1"/>
              <a:t>desničarjem</a:t>
            </a:r>
            <a:r>
              <a:rPr lang="en-US" dirty="0"/>
              <a:t> in </a:t>
            </a:r>
            <a:r>
              <a:rPr lang="en-US" dirty="0" err="1"/>
              <a:t>levičarjem</a:t>
            </a:r>
            <a:endParaRPr lang="sl-SI" dirty="0"/>
          </a:p>
          <a:p>
            <a:pPr lvl="1"/>
            <a:r>
              <a:rPr lang="en-US" dirty="0" err="1"/>
              <a:t>Bankomat</a:t>
            </a:r>
            <a:r>
              <a:rPr lang="en-US" dirty="0"/>
              <a:t> (ATM) z </a:t>
            </a:r>
            <a:r>
              <a:rPr lang="en-US" dirty="0" err="1"/>
              <a:t>vizualnimi</a:t>
            </a:r>
            <a:r>
              <a:rPr lang="en-US" dirty="0"/>
              <a:t>, </a:t>
            </a:r>
            <a:r>
              <a:rPr lang="en-US" dirty="0" err="1"/>
              <a:t>taktilnimi</a:t>
            </a:r>
            <a:r>
              <a:rPr lang="en-US" dirty="0"/>
              <a:t> in </a:t>
            </a:r>
            <a:r>
              <a:rPr lang="en-US" dirty="0" err="1"/>
              <a:t>zvočnimi</a:t>
            </a:r>
            <a:r>
              <a:rPr lang="en-US" dirty="0"/>
              <a:t> </a:t>
            </a:r>
            <a:r>
              <a:rPr lang="en-US" dirty="0" err="1"/>
              <a:t>signali</a:t>
            </a:r>
            <a:r>
              <a:rPr lang="en-US" dirty="0"/>
              <a:t>, </a:t>
            </a:r>
            <a:r>
              <a:rPr lang="en-US" dirty="0" err="1"/>
              <a:t>zoženim</a:t>
            </a:r>
            <a:r>
              <a:rPr lang="en-US" dirty="0"/>
              <a:t> </a:t>
            </a:r>
            <a:r>
              <a:rPr lang="en-US" dirty="0" err="1"/>
              <a:t>odprtjem</a:t>
            </a:r>
            <a:r>
              <a:rPr lang="en-US" dirty="0"/>
              <a:t> za </a:t>
            </a:r>
            <a:r>
              <a:rPr lang="en-US" dirty="0" err="1"/>
              <a:t>kartico</a:t>
            </a:r>
            <a:r>
              <a:rPr lang="en-US" dirty="0"/>
              <a:t> in </a:t>
            </a:r>
            <a:r>
              <a:rPr lang="en-US" dirty="0" err="1"/>
              <a:t>oporo</a:t>
            </a:r>
            <a:r>
              <a:rPr lang="en-US" dirty="0"/>
              <a:t> za </a:t>
            </a:r>
            <a:r>
              <a:rPr lang="en-US" dirty="0" err="1"/>
              <a:t>dlan</a:t>
            </a:r>
            <a:endParaRPr lang="sl-SI" dirty="0"/>
          </a:p>
          <a:p>
            <a:endParaRPr lang="en-US" dirty="0"/>
          </a:p>
        </p:txBody>
      </p:sp>
      <p:pic>
        <p:nvPicPr>
          <p:cNvPr id="4098" name="Picture 2">
            <a:extLst>
              <a:ext uri="{FF2B5EF4-FFF2-40B4-BE49-F238E27FC236}">
                <a16:creationId xmlns:a16="http://schemas.microsoft.com/office/drawing/2014/main" id="{2C5E787F-2BF4-B717-A147-787E668FEDD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18238" y="2464030"/>
            <a:ext cx="4937125" cy="27871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27B63E7-9C18-4AFB-7D29-DFBB939D5848}"/>
              </a:ext>
            </a:extLst>
          </p:cNvPr>
          <p:cNvSpPr txBox="1"/>
          <p:nvPr/>
        </p:nvSpPr>
        <p:spPr>
          <a:xfrm>
            <a:off x="6218238" y="5839390"/>
            <a:ext cx="4022725" cy="276999"/>
          </a:xfrm>
          <a:prstGeom prst="rect">
            <a:avLst/>
          </a:prstGeom>
          <a:noFill/>
        </p:spPr>
        <p:txBody>
          <a:bodyPr wrap="square" rtlCol="0">
            <a:spAutoFit/>
          </a:bodyPr>
          <a:lstStyle/>
          <a:p>
            <a:r>
              <a:rPr lang="en-US" sz="1200" dirty="0"/>
              <a:t>Image source: https://www.bangstyle.com/</a:t>
            </a:r>
          </a:p>
        </p:txBody>
      </p:sp>
    </p:spTree>
    <p:extLst>
      <p:ext uri="{BB962C8B-B14F-4D97-AF65-F5344CB8AC3E}">
        <p14:creationId xmlns:p14="http://schemas.microsoft.com/office/powerpoint/2010/main" val="275474722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B584-76C2-9713-CA87-E8D29551EB9C}"/>
              </a:ext>
            </a:extLst>
          </p:cNvPr>
          <p:cNvSpPr>
            <a:spLocks noGrp="1"/>
          </p:cNvSpPr>
          <p:nvPr>
            <p:ph type="title"/>
          </p:nvPr>
        </p:nvSpPr>
        <p:spPr/>
        <p:txBody>
          <a:bodyPr>
            <a:normAutofit/>
          </a:bodyPr>
          <a:lstStyle/>
          <a:p>
            <a:r>
              <a:rPr lang="en-US" dirty="0"/>
              <a:t>Univer</a:t>
            </a:r>
            <a:r>
              <a:rPr lang="sl-SI" dirty="0"/>
              <a:t>z</a:t>
            </a:r>
            <a:r>
              <a:rPr lang="en-US" dirty="0"/>
              <a:t>al</a:t>
            </a:r>
            <a:r>
              <a:rPr lang="sl-SI" dirty="0"/>
              <a:t>no oblikovanje</a:t>
            </a:r>
            <a:r>
              <a:rPr lang="en-US" dirty="0"/>
              <a:t> 3: </a:t>
            </a:r>
            <a:r>
              <a:rPr lang="sl-SI" dirty="0"/>
              <a:t>ENOSTAVNA IN INTIUTIVNA UPORABA</a:t>
            </a:r>
            <a:endParaRPr lang="en-US" dirty="0"/>
          </a:p>
        </p:txBody>
      </p:sp>
      <p:sp>
        <p:nvSpPr>
          <p:cNvPr id="3" name="Content Placeholder 2">
            <a:extLst>
              <a:ext uri="{FF2B5EF4-FFF2-40B4-BE49-F238E27FC236}">
                <a16:creationId xmlns:a16="http://schemas.microsoft.com/office/drawing/2014/main" id="{6AFCC97E-5BA1-4642-3F9A-17CFC428237D}"/>
              </a:ext>
            </a:extLst>
          </p:cNvPr>
          <p:cNvSpPr>
            <a:spLocks noGrp="1"/>
          </p:cNvSpPr>
          <p:nvPr>
            <p:ph sz="half" idx="1"/>
          </p:nvPr>
        </p:nvSpPr>
        <p:spPr/>
        <p:txBody>
          <a:bodyPr>
            <a:normAutofit fontScale="77500" lnSpcReduction="20000"/>
          </a:bodyPr>
          <a:lstStyle/>
          <a:p>
            <a:r>
              <a:rPr lang="en-US" b="1" dirty="0" err="1">
                <a:solidFill>
                  <a:schemeClr val="bg2">
                    <a:lumMod val="50000"/>
                  </a:schemeClr>
                </a:solidFill>
              </a:rPr>
              <a:t>Uporaba</a:t>
            </a:r>
            <a:r>
              <a:rPr lang="en-US" b="1" dirty="0">
                <a:solidFill>
                  <a:schemeClr val="bg2">
                    <a:lumMod val="50000"/>
                  </a:schemeClr>
                </a:solidFill>
              </a:rPr>
              <a:t> </a:t>
            </a:r>
            <a:r>
              <a:rPr lang="en-US" b="1" dirty="0" err="1">
                <a:solidFill>
                  <a:schemeClr val="bg2">
                    <a:lumMod val="50000"/>
                  </a:schemeClr>
                </a:solidFill>
              </a:rPr>
              <a:t>zasnove</a:t>
            </a:r>
            <a:r>
              <a:rPr lang="en-US" b="1" dirty="0">
                <a:solidFill>
                  <a:schemeClr val="bg2">
                    <a:lumMod val="50000"/>
                  </a:schemeClr>
                </a:solidFill>
              </a:rPr>
              <a:t> je </a:t>
            </a:r>
            <a:r>
              <a:rPr lang="en-US" b="1" dirty="0" err="1">
                <a:solidFill>
                  <a:schemeClr val="bg2">
                    <a:lumMod val="50000"/>
                  </a:schemeClr>
                </a:solidFill>
              </a:rPr>
              <a:t>enostavna</a:t>
            </a:r>
            <a:r>
              <a:rPr lang="en-US" b="1" dirty="0">
                <a:solidFill>
                  <a:schemeClr val="bg2">
                    <a:lumMod val="50000"/>
                  </a:schemeClr>
                </a:solidFill>
              </a:rPr>
              <a:t> za </a:t>
            </a:r>
            <a:r>
              <a:rPr lang="en-US" b="1" dirty="0" err="1">
                <a:solidFill>
                  <a:schemeClr val="bg2">
                    <a:lumMod val="50000"/>
                  </a:schemeClr>
                </a:solidFill>
              </a:rPr>
              <a:t>razumevanje</a:t>
            </a:r>
            <a:r>
              <a:rPr lang="en-US" b="1" dirty="0">
                <a:solidFill>
                  <a:schemeClr val="bg2">
                    <a:lumMod val="50000"/>
                  </a:schemeClr>
                </a:solidFill>
              </a:rPr>
              <a:t>, ne glede </a:t>
            </a:r>
            <a:r>
              <a:rPr lang="en-US" b="1" dirty="0" err="1">
                <a:solidFill>
                  <a:schemeClr val="bg2">
                    <a:lumMod val="50000"/>
                  </a:schemeClr>
                </a:solidFill>
              </a:rPr>
              <a:t>na</a:t>
            </a:r>
            <a:r>
              <a:rPr lang="en-US" b="1" dirty="0">
                <a:solidFill>
                  <a:schemeClr val="bg2">
                    <a:lumMod val="50000"/>
                  </a:schemeClr>
                </a:solidFill>
              </a:rPr>
              <a:t> </a:t>
            </a:r>
            <a:r>
              <a:rPr lang="en-US" b="1" dirty="0" err="1">
                <a:solidFill>
                  <a:schemeClr val="bg2">
                    <a:lumMod val="50000"/>
                  </a:schemeClr>
                </a:solidFill>
              </a:rPr>
              <a:t>izkušnje</a:t>
            </a:r>
            <a:r>
              <a:rPr lang="en-US" b="1" dirty="0">
                <a:solidFill>
                  <a:schemeClr val="bg2">
                    <a:lumMod val="50000"/>
                  </a:schemeClr>
                </a:solidFill>
              </a:rPr>
              <a:t>, </a:t>
            </a:r>
            <a:r>
              <a:rPr lang="en-US" b="1" dirty="0" err="1">
                <a:solidFill>
                  <a:schemeClr val="bg2">
                    <a:lumMod val="50000"/>
                  </a:schemeClr>
                </a:solidFill>
              </a:rPr>
              <a:t>znanje</a:t>
            </a:r>
            <a:r>
              <a:rPr lang="en-US" b="1" dirty="0">
                <a:solidFill>
                  <a:schemeClr val="bg2">
                    <a:lumMod val="50000"/>
                  </a:schemeClr>
                </a:solidFill>
              </a:rPr>
              <a:t>, </a:t>
            </a:r>
            <a:r>
              <a:rPr lang="en-US" b="1" dirty="0" err="1">
                <a:solidFill>
                  <a:schemeClr val="bg2">
                    <a:lumMod val="50000"/>
                  </a:schemeClr>
                </a:solidFill>
              </a:rPr>
              <a:t>jezikovne</a:t>
            </a:r>
            <a:r>
              <a:rPr lang="en-US" b="1" dirty="0">
                <a:solidFill>
                  <a:schemeClr val="bg2">
                    <a:lumMod val="50000"/>
                  </a:schemeClr>
                </a:solidFill>
              </a:rPr>
              <a:t> </a:t>
            </a:r>
            <a:r>
              <a:rPr lang="en-US" b="1" dirty="0" err="1">
                <a:solidFill>
                  <a:schemeClr val="bg2">
                    <a:lumMod val="50000"/>
                  </a:schemeClr>
                </a:solidFill>
              </a:rPr>
              <a:t>sposobnosti</a:t>
            </a:r>
            <a:r>
              <a:rPr lang="en-US" b="1" dirty="0">
                <a:solidFill>
                  <a:schemeClr val="bg2">
                    <a:lumMod val="50000"/>
                  </a:schemeClr>
                </a:solidFill>
              </a:rPr>
              <a:t> </a:t>
            </a:r>
            <a:r>
              <a:rPr lang="en-US" b="1" dirty="0" err="1">
                <a:solidFill>
                  <a:schemeClr val="bg2">
                    <a:lumMod val="50000"/>
                  </a:schemeClr>
                </a:solidFill>
              </a:rPr>
              <a:t>ali</a:t>
            </a:r>
            <a:r>
              <a:rPr lang="en-US" b="1" dirty="0">
                <a:solidFill>
                  <a:schemeClr val="bg2">
                    <a:lumMod val="50000"/>
                  </a:schemeClr>
                </a:solidFill>
              </a:rPr>
              <a:t> </a:t>
            </a:r>
            <a:r>
              <a:rPr lang="en-US" b="1" dirty="0" err="1">
                <a:solidFill>
                  <a:schemeClr val="bg2">
                    <a:lumMod val="50000"/>
                  </a:schemeClr>
                </a:solidFill>
              </a:rPr>
              <a:t>trenutno</a:t>
            </a:r>
            <a:r>
              <a:rPr lang="en-US" b="1" dirty="0">
                <a:solidFill>
                  <a:schemeClr val="bg2">
                    <a:lumMod val="50000"/>
                  </a:schemeClr>
                </a:solidFill>
              </a:rPr>
              <a:t> </a:t>
            </a:r>
            <a:r>
              <a:rPr lang="en-US" b="1" dirty="0" err="1">
                <a:solidFill>
                  <a:schemeClr val="bg2">
                    <a:lumMod val="50000"/>
                  </a:schemeClr>
                </a:solidFill>
              </a:rPr>
              <a:t>stopnjo</a:t>
            </a:r>
            <a:r>
              <a:rPr lang="en-US" b="1" dirty="0">
                <a:solidFill>
                  <a:schemeClr val="bg2">
                    <a:lumMod val="50000"/>
                  </a:schemeClr>
                </a:solidFill>
              </a:rPr>
              <a:t> </a:t>
            </a:r>
            <a:r>
              <a:rPr lang="en-US" b="1" dirty="0" err="1">
                <a:solidFill>
                  <a:schemeClr val="bg2">
                    <a:lumMod val="50000"/>
                  </a:schemeClr>
                </a:solidFill>
              </a:rPr>
              <a:t>zbranosti</a:t>
            </a:r>
            <a:r>
              <a:rPr lang="en-US" b="1" dirty="0">
                <a:solidFill>
                  <a:schemeClr val="bg2">
                    <a:lumMod val="50000"/>
                  </a:schemeClr>
                </a:solidFill>
              </a:rPr>
              <a:t> </a:t>
            </a:r>
            <a:r>
              <a:rPr lang="en-US" b="1" dirty="0" err="1">
                <a:solidFill>
                  <a:schemeClr val="bg2">
                    <a:lumMod val="50000"/>
                  </a:schemeClr>
                </a:solidFill>
              </a:rPr>
              <a:t>uporabnika</a:t>
            </a:r>
            <a:r>
              <a:rPr lang="en-US" b="1" dirty="0">
                <a:solidFill>
                  <a:schemeClr val="bg2">
                    <a:lumMod val="50000"/>
                  </a:schemeClr>
                </a:solidFill>
              </a:rPr>
              <a:t>.</a:t>
            </a:r>
            <a:endParaRPr lang="sl-SI" b="1" dirty="0">
              <a:solidFill>
                <a:schemeClr val="bg2">
                  <a:lumMod val="50000"/>
                </a:schemeClr>
              </a:solidFill>
            </a:endParaRPr>
          </a:p>
          <a:p>
            <a:r>
              <a:rPr lang="en-US" b="1" dirty="0">
                <a:solidFill>
                  <a:schemeClr val="bg2">
                    <a:lumMod val="50000"/>
                  </a:schemeClr>
                </a:solidFill>
              </a:rPr>
              <a:t>S</a:t>
            </a:r>
            <a:r>
              <a:rPr lang="sl-SI" b="1" dirty="0">
                <a:solidFill>
                  <a:schemeClr val="bg2">
                    <a:lumMod val="50000"/>
                  </a:schemeClr>
                </a:solidFill>
              </a:rPr>
              <a:t>MERNICE</a:t>
            </a:r>
            <a:endParaRPr lang="en-US" dirty="0">
              <a:solidFill>
                <a:schemeClr val="bg2">
                  <a:lumMod val="50000"/>
                </a:schemeClr>
              </a:solidFill>
            </a:endParaRPr>
          </a:p>
          <a:p>
            <a:r>
              <a:rPr lang="en-US" b="1" dirty="0">
                <a:solidFill>
                  <a:schemeClr val="bg2">
                    <a:lumMod val="75000"/>
                  </a:schemeClr>
                </a:solidFill>
              </a:rPr>
              <a:t>3a</a:t>
            </a:r>
            <a:r>
              <a:rPr lang="en-US" dirty="0">
                <a:solidFill>
                  <a:schemeClr val="tx1"/>
                </a:solidFill>
              </a:rPr>
              <a:t>. </a:t>
            </a:r>
            <a:r>
              <a:rPr lang="en-US" dirty="0" err="1">
                <a:solidFill>
                  <a:schemeClr val="tx1"/>
                </a:solidFill>
              </a:rPr>
              <a:t>Odpravite</a:t>
            </a:r>
            <a:r>
              <a:rPr lang="en-US" dirty="0">
                <a:solidFill>
                  <a:schemeClr val="tx1"/>
                </a:solidFill>
              </a:rPr>
              <a:t> </a:t>
            </a:r>
            <a:r>
              <a:rPr lang="en-US" dirty="0" err="1">
                <a:solidFill>
                  <a:schemeClr val="tx1"/>
                </a:solidFill>
              </a:rPr>
              <a:t>nepotrebno</a:t>
            </a:r>
            <a:r>
              <a:rPr lang="en-US" dirty="0">
                <a:solidFill>
                  <a:schemeClr val="tx1"/>
                </a:solidFill>
              </a:rPr>
              <a:t> </a:t>
            </a:r>
            <a:r>
              <a:rPr lang="en-US" dirty="0" err="1">
                <a:solidFill>
                  <a:schemeClr val="tx1"/>
                </a:solidFill>
              </a:rPr>
              <a:t>zapletenost</a:t>
            </a:r>
            <a:r>
              <a:rPr lang="en-US" dirty="0">
                <a:solidFill>
                  <a:schemeClr val="tx1"/>
                </a:solidFill>
              </a:rPr>
              <a:t>. </a:t>
            </a:r>
            <a:endParaRPr lang="sl-SI" dirty="0">
              <a:solidFill>
                <a:schemeClr val="tx1"/>
              </a:solidFill>
            </a:endParaRPr>
          </a:p>
          <a:p>
            <a:r>
              <a:rPr lang="en-US" b="1" dirty="0">
                <a:solidFill>
                  <a:schemeClr val="bg2">
                    <a:lumMod val="75000"/>
                  </a:schemeClr>
                </a:solidFill>
              </a:rPr>
              <a:t>3b. </a:t>
            </a:r>
            <a:r>
              <a:rPr lang="en-US" dirty="0" err="1">
                <a:solidFill>
                  <a:schemeClr val="tx1"/>
                </a:solidFill>
              </a:rPr>
              <a:t>Upoštevajte</a:t>
            </a:r>
            <a:r>
              <a:rPr lang="en-US" dirty="0">
                <a:solidFill>
                  <a:schemeClr val="tx1"/>
                </a:solidFill>
              </a:rPr>
              <a:t> </a:t>
            </a:r>
            <a:r>
              <a:rPr lang="en-US" dirty="0" err="1">
                <a:solidFill>
                  <a:schemeClr val="tx1"/>
                </a:solidFill>
              </a:rPr>
              <a:t>pričakovanja</a:t>
            </a:r>
            <a:r>
              <a:rPr lang="en-US" dirty="0">
                <a:solidFill>
                  <a:schemeClr val="tx1"/>
                </a:solidFill>
              </a:rPr>
              <a:t> in </a:t>
            </a:r>
            <a:r>
              <a:rPr lang="en-US" dirty="0" err="1">
                <a:solidFill>
                  <a:schemeClr val="tx1"/>
                </a:solidFill>
              </a:rPr>
              <a:t>intuicijo</a:t>
            </a:r>
            <a:r>
              <a:rPr lang="en-US" dirty="0">
                <a:solidFill>
                  <a:schemeClr val="tx1"/>
                </a:solidFill>
              </a:rPr>
              <a:t> </a:t>
            </a:r>
            <a:r>
              <a:rPr lang="en-US" dirty="0" err="1">
                <a:solidFill>
                  <a:schemeClr val="tx1"/>
                </a:solidFill>
              </a:rPr>
              <a:t>uporabnikov</a:t>
            </a:r>
            <a:r>
              <a:rPr lang="en-US" dirty="0">
                <a:solidFill>
                  <a:schemeClr val="tx1"/>
                </a:solidFill>
              </a:rPr>
              <a:t>. 3c. </a:t>
            </a:r>
            <a:r>
              <a:rPr lang="en-US" dirty="0" err="1">
                <a:solidFill>
                  <a:schemeClr val="tx1"/>
                </a:solidFill>
              </a:rPr>
              <a:t>Prilagodite</a:t>
            </a:r>
            <a:r>
              <a:rPr lang="en-US" dirty="0">
                <a:solidFill>
                  <a:schemeClr val="tx1"/>
                </a:solidFill>
              </a:rPr>
              <a:t> se </a:t>
            </a:r>
            <a:r>
              <a:rPr lang="en-US" dirty="0" err="1">
                <a:solidFill>
                  <a:schemeClr val="tx1"/>
                </a:solidFill>
              </a:rPr>
              <a:t>različnim</a:t>
            </a:r>
            <a:r>
              <a:rPr lang="en-US" dirty="0">
                <a:solidFill>
                  <a:schemeClr val="tx1"/>
                </a:solidFill>
              </a:rPr>
              <a:t> </a:t>
            </a:r>
            <a:r>
              <a:rPr lang="en-US" dirty="0" err="1">
                <a:solidFill>
                  <a:schemeClr val="tx1"/>
                </a:solidFill>
              </a:rPr>
              <a:t>stopnjam</a:t>
            </a:r>
            <a:r>
              <a:rPr lang="en-US" dirty="0">
                <a:solidFill>
                  <a:schemeClr val="tx1"/>
                </a:solidFill>
              </a:rPr>
              <a:t> </a:t>
            </a:r>
            <a:r>
              <a:rPr lang="en-US" dirty="0" err="1">
                <a:solidFill>
                  <a:schemeClr val="tx1"/>
                </a:solidFill>
              </a:rPr>
              <a:t>pismenosti</a:t>
            </a:r>
            <a:r>
              <a:rPr lang="en-US" dirty="0">
                <a:solidFill>
                  <a:schemeClr val="tx1"/>
                </a:solidFill>
              </a:rPr>
              <a:t> in </a:t>
            </a:r>
            <a:r>
              <a:rPr lang="en-US" dirty="0" err="1">
                <a:solidFill>
                  <a:schemeClr val="tx1"/>
                </a:solidFill>
              </a:rPr>
              <a:t>jezikovnim</a:t>
            </a:r>
            <a:r>
              <a:rPr lang="en-US" dirty="0">
                <a:solidFill>
                  <a:schemeClr val="tx1"/>
                </a:solidFill>
              </a:rPr>
              <a:t> </a:t>
            </a:r>
            <a:r>
              <a:rPr lang="en-US" dirty="0" err="1">
                <a:solidFill>
                  <a:schemeClr val="tx1"/>
                </a:solidFill>
              </a:rPr>
              <a:t>sposobnostim</a:t>
            </a:r>
            <a:r>
              <a:rPr lang="en-US" dirty="0">
                <a:solidFill>
                  <a:schemeClr val="tx1"/>
                </a:solidFill>
              </a:rPr>
              <a:t>. </a:t>
            </a:r>
            <a:endParaRPr lang="sl-SI" dirty="0">
              <a:solidFill>
                <a:schemeClr val="tx1"/>
              </a:solidFill>
            </a:endParaRPr>
          </a:p>
          <a:p>
            <a:r>
              <a:rPr lang="en-US" b="1" dirty="0">
                <a:solidFill>
                  <a:schemeClr val="bg2">
                    <a:lumMod val="75000"/>
                  </a:schemeClr>
                </a:solidFill>
              </a:rPr>
              <a:t>3d</a:t>
            </a:r>
            <a:r>
              <a:rPr lang="en-US" dirty="0">
                <a:solidFill>
                  <a:schemeClr val="tx1"/>
                </a:solidFill>
              </a:rPr>
              <a:t>. </a:t>
            </a:r>
            <a:r>
              <a:rPr lang="en-US" dirty="0" err="1">
                <a:solidFill>
                  <a:schemeClr val="tx1"/>
                </a:solidFill>
              </a:rPr>
              <a:t>Razporedite</a:t>
            </a:r>
            <a:r>
              <a:rPr lang="en-US" dirty="0">
                <a:solidFill>
                  <a:schemeClr val="tx1"/>
                </a:solidFill>
              </a:rPr>
              <a:t> </a:t>
            </a:r>
            <a:r>
              <a:rPr lang="en-US" dirty="0" err="1">
                <a:solidFill>
                  <a:schemeClr val="tx1"/>
                </a:solidFill>
              </a:rPr>
              <a:t>informacije</a:t>
            </a:r>
            <a:r>
              <a:rPr lang="en-US" dirty="0">
                <a:solidFill>
                  <a:schemeClr val="tx1"/>
                </a:solidFill>
              </a:rPr>
              <a:t> glede </a:t>
            </a:r>
            <a:r>
              <a:rPr lang="en-US" dirty="0" err="1">
                <a:solidFill>
                  <a:schemeClr val="tx1"/>
                </a:solidFill>
              </a:rPr>
              <a:t>na</a:t>
            </a:r>
            <a:r>
              <a:rPr lang="en-US" dirty="0">
                <a:solidFill>
                  <a:schemeClr val="tx1"/>
                </a:solidFill>
              </a:rPr>
              <a:t> </a:t>
            </a:r>
            <a:r>
              <a:rPr lang="en-US" dirty="0" err="1">
                <a:solidFill>
                  <a:schemeClr val="tx1"/>
                </a:solidFill>
              </a:rPr>
              <a:t>njihovo</a:t>
            </a:r>
            <a:r>
              <a:rPr lang="en-US" dirty="0">
                <a:solidFill>
                  <a:schemeClr val="tx1"/>
                </a:solidFill>
              </a:rPr>
              <a:t> </a:t>
            </a:r>
            <a:r>
              <a:rPr lang="en-US" dirty="0" err="1">
                <a:solidFill>
                  <a:schemeClr val="tx1"/>
                </a:solidFill>
              </a:rPr>
              <a:t>pomembnost</a:t>
            </a:r>
            <a:r>
              <a:rPr lang="en-US" dirty="0">
                <a:solidFill>
                  <a:schemeClr val="tx1"/>
                </a:solidFill>
              </a:rPr>
              <a:t>. </a:t>
            </a:r>
            <a:endParaRPr lang="sl-SI" dirty="0">
              <a:solidFill>
                <a:schemeClr val="tx1"/>
              </a:solidFill>
            </a:endParaRPr>
          </a:p>
          <a:p>
            <a:r>
              <a:rPr lang="en-US" b="1" dirty="0">
                <a:solidFill>
                  <a:schemeClr val="bg2">
                    <a:lumMod val="75000"/>
                  </a:schemeClr>
                </a:solidFill>
              </a:rPr>
              <a:t>3e. </a:t>
            </a:r>
            <a:r>
              <a:rPr lang="en-US" dirty="0" err="1">
                <a:solidFill>
                  <a:schemeClr val="tx1"/>
                </a:solidFill>
              </a:rPr>
              <a:t>Zagotovite</a:t>
            </a:r>
            <a:r>
              <a:rPr lang="en-US" dirty="0">
                <a:solidFill>
                  <a:schemeClr val="tx1"/>
                </a:solidFill>
              </a:rPr>
              <a:t> </a:t>
            </a:r>
            <a:r>
              <a:rPr lang="en-US" dirty="0" err="1">
                <a:solidFill>
                  <a:schemeClr val="tx1"/>
                </a:solidFill>
              </a:rPr>
              <a:t>učinkovite</a:t>
            </a:r>
            <a:r>
              <a:rPr lang="en-US" dirty="0">
                <a:solidFill>
                  <a:schemeClr val="tx1"/>
                </a:solidFill>
              </a:rPr>
              <a:t> </a:t>
            </a:r>
            <a:r>
              <a:rPr lang="en-US" dirty="0" err="1">
                <a:solidFill>
                  <a:schemeClr val="tx1"/>
                </a:solidFill>
              </a:rPr>
              <a:t>napotke</a:t>
            </a:r>
            <a:r>
              <a:rPr lang="en-US" dirty="0">
                <a:solidFill>
                  <a:schemeClr val="tx1"/>
                </a:solidFill>
              </a:rPr>
              <a:t> in </a:t>
            </a:r>
            <a:r>
              <a:rPr lang="en-US" dirty="0" err="1">
                <a:solidFill>
                  <a:schemeClr val="tx1"/>
                </a:solidFill>
              </a:rPr>
              <a:t>povratne</a:t>
            </a:r>
            <a:r>
              <a:rPr lang="en-US" dirty="0">
                <a:solidFill>
                  <a:schemeClr val="tx1"/>
                </a:solidFill>
              </a:rPr>
              <a:t> </a:t>
            </a:r>
            <a:r>
              <a:rPr lang="en-US" dirty="0" err="1">
                <a:solidFill>
                  <a:schemeClr val="tx1"/>
                </a:solidFill>
              </a:rPr>
              <a:t>informacije</a:t>
            </a:r>
            <a:r>
              <a:rPr lang="en-US" dirty="0">
                <a:solidFill>
                  <a:schemeClr val="tx1"/>
                </a:solidFill>
              </a:rPr>
              <a:t> med </a:t>
            </a:r>
            <a:r>
              <a:rPr lang="en-US" dirty="0" err="1">
                <a:solidFill>
                  <a:schemeClr val="tx1"/>
                </a:solidFill>
              </a:rPr>
              <a:t>izvajanjem</a:t>
            </a:r>
            <a:r>
              <a:rPr lang="en-US" dirty="0">
                <a:solidFill>
                  <a:schemeClr val="tx1"/>
                </a:solidFill>
              </a:rPr>
              <a:t> </a:t>
            </a:r>
            <a:r>
              <a:rPr lang="en-US" dirty="0" err="1">
                <a:solidFill>
                  <a:schemeClr val="tx1"/>
                </a:solidFill>
              </a:rPr>
              <a:t>naloge</a:t>
            </a:r>
            <a:r>
              <a:rPr lang="en-US" dirty="0">
                <a:solidFill>
                  <a:schemeClr val="tx1"/>
                </a:solidFill>
              </a:rPr>
              <a:t> in po </a:t>
            </a:r>
            <a:r>
              <a:rPr lang="en-US" dirty="0" err="1">
                <a:solidFill>
                  <a:schemeClr val="tx1"/>
                </a:solidFill>
              </a:rPr>
              <a:t>njenem</a:t>
            </a:r>
            <a:r>
              <a:rPr lang="en-US" dirty="0">
                <a:solidFill>
                  <a:schemeClr val="tx1"/>
                </a:solidFill>
              </a:rPr>
              <a:t> </a:t>
            </a:r>
            <a:r>
              <a:rPr lang="en-US" dirty="0" err="1">
                <a:solidFill>
                  <a:schemeClr val="tx1"/>
                </a:solidFill>
              </a:rPr>
              <a:t>zaključku</a:t>
            </a:r>
            <a:r>
              <a:rPr lang="en-US" dirty="0">
                <a:solidFill>
                  <a:schemeClr val="tx1"/>
                </a:solidFill>
              </a:rPr>
              <a:t>.</a:t>
            </a:r>
            <a:endParaRPr lang="sl-SI" dirty="0">
              <a:solidFill>
                <a:schemeClr val="tx1"/>
              </a:solidFill>
            </a:endParaRPr>
          </a:p>
          <a:p>
            <a:r>
              <a:rPr lang="sl-SI" b="1" dirty="0">
                <a:solidFill>
                  <a:schemeClr val="bg2">
                    <a:lumMod val="50000"/>
                  </a:schemeClr>
                </a:solidFill>
              </a:rPr>
              <a:t>PRIMERI</a:t>
            </a:r>
            <a:endParaRPr lang="en-US" b="1" dirty="0">
              <a:solidFill>
                <a:schemeClr val="bg2">
                  <a:lumMod val="50000"/>
                </a:schemeClr>
              </a:solidFill>
            </a:endParaRPr>
          </a:p>
          <a:p>
            <a:pPr lvl="1"/>
            <a:r>
              <a:rPr lang="en-US" dirty="0" err="1"/>
              <a:t>Tekoči</a:t>
            </a:r>
            <a:r>
              <a:rPr lang="en-US" dirty="0"/>
              <a:t> </a:t>
            </a:r>
            <a:r>
              <a:rPr lang="en-US" dirty="0" err="1"/>
              <a:t>trak</a:t>
            </a:r>
            <a:r>
              <a:rPr lang="en-US" dirty="0"/>
              <a:t> </a:t>
            </a:r>
            <a:r>
              <a:rPr lang="en-US" dirty="0" err="1"/>
              <a:t>ali</a:t>
            </a:r>
            <a:r>
              <a:rPr lang="en-US" dirty="0"/>
              <a:t> </a:t>
            </a:r>
            <a:r>
              <a:rPr lang="en-US" dirty="0" err="1"/>
              <a:t>eskalator</a:t>
            </a:r>
            <a:r>
              <a:rPr lang="en-US" dirty="0"/>
              <a:t> v </a:t>
            </a:r>
            <a:r>
              <a:rPr lang="en-US" dirty="0" err="1"/>
              <a:t>javnem</a:t>
            </a:r>
            <a:r>
              <a:rPr lang="en-US" dirty="0"/>
              <a:t> </a:t>
            </a:r>
            <a:r>
              <a:rPr lang="en-US" dirty="0" err="1"/>
              <a:t>prostoru</a:t>
            </a:r>
            <a:endParaRPr lang="sl-SI" dirty="0"/>
          </a:p>
          <a:p>
            <a:pPr lvl="1"/>
            <a:r>
              <a:rPr lang="en-US" dirty="0" err="1"/>
              <a:t>Navodila</a:t>
            </a:r>
            <a:r>
              <a:rPr lang="en-US" dirty="0"/>
              <a:t> za </a:t>
            </a:r>
            <a:r>
              <a:rPr lang="en-US" dirty="0" err="1"/>
              <a:t>uporabo</a:t>
            </a:r>
            <a:r>
              <a:rPr lang="en-US" dirty="0"/>
              <a:t> z </a:t>
            </a:r>
            <a:r>
              <a:rPr lang="en-US" dirty="0" err="1"/>
              <a:t>risbami</a:t>
            </a:r>
            <a:r>
              <a:rPr lang="en-US" dirty="0"/>
              <a:t> in </a:t>
            </a:r>
            <a:r>
              <a:rPr lang="en-US" dirty="0" err="1"/>
              <a:t>besedilom</a:t>
            </a:r>
            <a:endParaRPr lang="sl-SI" dirty="0"/>
          </a:p>
        </p:txBody>
      </p:sp>
      <p:pic>
        <p:nvPicPr>
          <p:cNvPr id="6" name="Content Placeholder 5">
            <a:extLst>
              <a:ext uri="{FF2B5EF4-FFF2-40B4-BE49-F238E27FC236}">
                <a16:creationId xmlns:a16="http://schemas.microsoft.com/office/drawing/2014/main" id="{C15CF76E-800F-7A78-1BD8-595FC905C77F}"/>
              </a:ext>
            </a:extLst>
          </p:cNvPr>
          <p:cNvPicPr>
            <a:picLocks noGrp="1" noChangeAspect="1"/>
          </p:cNvPicPr>
          <p:nvPr>
            <p:ph sz="half" idx="2"/>
          </p:nvPr>
        </p:nvPicPr>
        <p:blipFill>
          <a:blip r:embed="rId2"/>
          <a:stretch>
            <a:fillRect/>
          </a:stretch>
        </p:blipFill>
        <p:spPr>
          <a:xfrm>
            <a:off x="6218238" y="2006204"/>
            <a:ext cx="4937125" cy="3702843"/>
          </a:xfrm>
          <a:prstGeom prst="rect">
            <a:avLst/>
          </a:prstGeom>
        </p:spPr>
      </p:pic>
      <p:sp>
        <p:nvSpPr>
          <p:cNvPr id="7" name="TextBox 6">
            <a:extLst>
              <a:ext uri="{FF2B5EF4-FFF2-40B4-BE49-F238E27FC236}">
                <a16:creationId xmlns:a16="http://schemas.microsoft.com/office/drawing/2014/main" id="{4AC8589B-9AD5-CFBA-4282-CFF3ED442789}"/>
              </a:ext>
            </a:extLst>
          </p:cNvPr>
          <p:cNvSpPr txBox="1"/>
          <p:nvPr/>
        </p:nvSpPr>
        <p:spPr>
          <a:xfrm>
            <a:off x="6218238" y="5839390"/>
            <a:ext cx="4022725" cy="276999"/>
          </a:xfrm>
          <a:prstGeom prst="rect">
            <a:avLst/>
          </a:prstGeom>
          <a:noFill/>
        </p:spPr>
        <p:txBody>
          <a:bodyPr wrap="square" rtlCol="0">
            <a:spAutoFit/>
          </a:bodyPr>
          <a:lstStyle/>
          <a:p>
            <a:r>
              <a:rPr lang="en-US" sz="1200" dirty="0"/>
              <a:t>Image source: https://pixabay.com/</a:t>
            </a:r>
          </a:p>
        </p:txBody>
      </p:sp>
    </p:spTree>
    <p:extLst>
      <p:ext uri="{BB962C8B-B14F-4D97-AF65-F5344CB8AC3E}">
        <p14:creationId xmlns:p14="http://schemas.microsoft.com/office/powerpoint/2010/main" val="40124550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F2A29-E846-C318-15EC-34E697CEDBA7}"/>
              </a:ext>
            </a:extLst>
          </p:cNvPr>
          <p:cNvSpPr>
            <a:spLocks noGrp="1"/>
          </p:cNvSpPr>
          <p:nvPr>
            <p:ph type="title"/>
          </p:nvPr>
        </p:nvSpPr>
        <p:spPr/>
        <p:txBody>
          <a:bodyPr/>
          <a:lstStyle/>
          <a:p>
            <a:r>
              <a:rPr lang="en-US" dirty="0"/>
              <a:t>Univer</a:t>
            </a:r>
            <a:r>
              <a:rPr lang="sl-SI" dirty="0" err="1"/>
              <a:t>zalno</a:t>
            </a:r>
            <a:r>
              <a:rPr lang="sl-SI" dirty="0"/>
              <a:t> oblikovanje</a:t>
            </a:r>
            <a:r>
              <a:rPr lang="en-US" dirty="0"/>
              <a:t> 4: </a:t>
            </a:r>
            <a:r>
              <a:rPr lang="sl-SI" dirty="0"/>
              <a:t>JASNE INFORMACIJE</a:t>
            </a:r>
            <a:endParaRPr lang="en-US" dirty="0"/>
          </a:p>
        </p:txBody>
      </p:sp>
      <p:sp>
        <p:nvSpPr>
          <p:cNvPr id="3" name="Content Placeholder 2">
            <a:extLst>
              <a:ext uri="{FF2B5EF4-FFF2-40B4-BE49-F238E27FC236}">
                <a16:creationId xmlns:a16="http://schemas.microsoft.com/office/drawing/2014/main" id="{121765C3-695B-7A30-FB51-4955B6339CA9}"/>
              </a:ext>
            </a:extLst>
          </p:cNvPr>
          <p:cNvSpPr>
            <a:spLocks noGrp="1"/>
          </p:cNvSpPr>
          <p:nvPr>
            <p:ph sz="half" idx="1"/>
          </p:nvPr>
        </p:nvSpPr>
        <p:spPr>
          <a:xfrm>
            <a:off x="1097279" y="1845733"/>
            <a:ext cx="4937760" cy="4725664"/>
          </a:xfrm>
        </p:spPr>
        <p:txBody>
          <a:bodyPr>
            <a:normAutofit/>
          </a:bodyPr>
          <a:lstStyle/>
          <a:p>
            <a:r>
              <a:rPr lang="en-US" sz="1600" b="1" dirty="0" err="1">
                <a:solidFill>
                  <a:schemeClr val="bg2">
                    <a:lumMod val="50000"/>
                  </a:schemeClr>
                </a:solidFill>
              </a:rPr>
              <a:t>Oblika</a:t>
            </a:r>
            <a:r>
              <a:rPr lang="en-US" sz="1600" b="1" dirty="0">
                <a:solidFill>
                  <a:schemeClr val="bg2">
                    <a:lumMod val="50000"/>
                  </a:schemeClr>
                </a:solidFill>
              </a:rPr>
              <a:t> </a:t>
            </a:r>
            <a:r>
              <a:rPr lang="en-US" sz="1600" b="1" dirty="0" err="1">
                <a:solidFill>
                  <a:schemeClr val="bg2">
                    <a:lumMod val="50000"/>
                  </a:schemeClr>
                </a:solidFill>
              </a:rPr>
              <a:t>uporabniku</a:t>
            </a:r>
            <a:r>
              <a:rPr lang="en-US" sz="1600" b="1" dirty="0">
                <a:solidFill>
                  <a:schemeClr val="bg2">
                    <a:lumMod val="50000"/>
                  </a:schemeClr>
                </a:solidFill>
              </a:rPr>
              <a:t> </a:t>
            </a:r>
            <a:r>
              <a:rPr lang="en-US" sz="1600" b="1" dirty="0" err="1">
                <a:solidFill>
                  <a:schemeClr val="bg2">
                    <a:lumMod val="50000"/>
                  </a:schemeClr>
                </a:solidFill>
              </a:rPr>
              <a:t>učinkovito</a:t>
            </a:r>
            <a:r>
              <a:rPr lang="en-US" sz="1600" b="1" dirty="0">
                <a:solidFill>
                  <a:schemeClr val="bg2">
                    <a:lumMod val="50000"/>
                  </a:schemeClr>
                </a:solidFill>
              </a:rPr>
              <a:t> </a:t>
            </a:r>
            <a:r>
              <a:rPr lang="en-US" sz="1600" b="1" dirty="0" err="1">
                <a:solidFill>
                  <a:schemeClr val="bg2">
                    <a:lumMod val="50000"/>
                  </a:schemeClr>
                </a:solidFill>
              </a:rPr>
              <a:t>posreduje</a:t>
            </a:r>
            <a:r>
              <a:rPr lang="en-US" sz="1600" b="1" dirty="0">
                <a:solidFill>
                  <a:schemeClr val="bg2">
                    <a:lumMod val="50000"/>
                  </a:schemeClr>
                </a:solidFill>
              </a:rPr>
              <a:t> </a:t>
            </a:r>
            <a:r>
              <a:rPr lang="en-US" sz="1600" b="1" dirty="0" err="1">
                <a:solidFill>
                  <a:schemeClr val="bg2">
                    <a:lumMod val="50000"/>
                  </a:schemeClr>
                </a:solidFill>
              </a:rPr>
              <a:t>potrebne</a:t>
            </a:r>
            <a:r>
              <a:rPr lang="en-US" sz="1600" b="1" dirty="0">
                <a:solidFill>
                  <a:schemeClr val="bg2">
                    <a:lumMod val="50000"/>
                  </a:schemeClr>
                </a:solidFill>
              </a:rPr>
              <a:t> </a:t>
            </a:r>
            <a:r>
              <a:rPr lang="en-US" sz="1600" b="1" dirty="0" err="1">
                <a:solidFill>
                  <a:schemeClr val="bg2">
                    <a:lumMod val="50000"/>
                  </a:schemeClr>
                </a:solidFill>
              </a:rPr>
              <a:t>informacije</a:t>
            </a:r>
            <a:r>
              <a:rPr lang="en-US" sz="1600" b="1" dirty="0">
                <a:solidFill>
                  <a:schemeClr val="bg2">
                    <a:lumMod val="50000"/>
                  </a:schemeClr>
                </a:solidFill>
              </a:rPr>
              <a:t>, ne glede </a:t>
            </a:r>
            <a:r>
              <a:rPr lang="en-US" sz="1600" b="1" dirty="0" err="1">
                <a:solidFill>
                  <a:schemeClr val="bg2">
                    <a:lumMod val="50000"/>
                  </a:schemeClr>
                </a:solidFill>
              </a:rPr>
              <a:t>na</a:t>
            </a:r>
            <a:r>
              <a:rPr lang="en-US" sz="1600" b="1" dirty="0">
                <a:solidFill>
                  <a:schemeClr val="bg2">
                    <a:lumMod val="50000"/>
                  </a:schemeClr>
                </a:solidFill>
              </a:rPr>
              <a:t> </a:t>
            </a:r>
            <a:r>
              <a:rPr lang="en-US" sz="1600" b="1" dirty="0" err="1">
                <a:solidFill>
                  <a:schemeClr val="bg2">
                    <a:lumMod val="50000"/>
                  </a:schemeClr>
                </a:solidFill>
              </a:rPr>
              <a:t>okoljske</a:t>
            </a:r>
            <a:r>
              <a:rPr lang="en-US" sz="1600" b="1" dirty="0">
                <a:solidFill>
                  <a:schemeClr val="bg2">
                    <a:lumMod val="50000"/>
                  </a:schemeClr>
                </a:solidFill>
              </a:rPr>
              <a:t> </a:t>
            </a:r>
            <a:r>
              <a:rPr lang="en-US" sz="1600" b="1" dirty="0" err="1">
                <a:solidFill>
                  <a:schemeClr val="bg2">
                    <a:lumMod val="50000"/>
                  </a:schemeClr>
                </a:solidFill>
              </a:rPr>
              <a:t>razmere</a:t>
            </a:r>
            <a:r>
              <a:rPr lang="en-US" sz="1600" b="1" dirty="0">
                <a:solidFill>
                  <a:schemeClr val="bg2">
                    <a:lumMod val="50000"/>
                  </a:schemeClr>
                </a:solidFill>
              </a:rPr>
              <a:t> </a:t>
            </a:r>
            <a:r>
              <a:rPr lang="en-US" sz="1600" b="1" dirty="0" err="1">
                <a:solidFill>
                  <a:schemeClr val="bg2">
                    <a:lumMod val="50000"/>
                  </a:schemeClr>
                </a:solidFill>
              </a:rPr>
              <a:t>ali</a:t>
            </a:r>
            <a:r>
              <a:rPr lang="en-US" sz="1600" b="1" dirty="0">
                <a:solidFill>
                  <a:schemeClr val="bg2">
                    <a:lumMod val="50000"/>
                  </a:schemeClr>
                </a:solidFill>
              </a:rPr>
              <a:t> </a:t>
            </a:r>
            <a:r>
              <a:rPr lang="en-US" sz="1600" b="1" dirty="0" err="1">
                <a:solidFill>
                  <a:schemeClr val="bg2">
                    <a:lumMod val="50000"/>
                  </a:schemeClr>
                </a:solidFill>
              </a:rPr>
              <a:t>uporabnikove</a:t>
            </a:r>
            <a:r>
              <a:rPr lang="en-US" sz="1600" b="1" dirty="0">
                <a:solidFill>
                  <a:schemeClr val="bg2">
                    <a:lumMod val="50000"/>
                  </a:schemeClr>
                </a:solidFill>
              </a:rPr>
              <a:t> </a:t>
            </a:r>
            <a:r>
              <a:rPr lang="en-US" sz="1600" b="1" dirty="0" err="1">
                <a:solidFill>
                  <a:schemeClr val="bg2">
                    <a:lumMod val="50000"/>
                  </a:schemeClr>
                </a:solidFill>
              </a:rPr>
              <a:t>čutne</a:t>
            </a:r>
            <a:r>
              <a:rPr lang="en-US" sz="1600" b="1" dirty="0">
                <a:solidFill>
                  <a:schemeClr val="bg2">
                    <a:lumMod val="50000"/>
                  </a:schemeClr>
                </a:solidFill>
              </a:rPr>
              <a:t> </a:t>
            </a:r>
            <a:r>
              <a:rPr lang="en-US" sz="1600" b="1" dirty="0" err="1">
                <a:solidFill>
                  <a:schemeClr val="bg2">
                    <a:lumMod val="50000"/>
                  </a:schemeClr>
                </a:solidFill>
              </a:rPr>
              <a:t>sposobnosti</a:t>
            </a:r>
            <a:r>
              <a:rPr lang="en-US" sz="1600" b="1" dirty="0">
                <a:solidFill>
                  <a:schemeClr val="bg2">
                    <a:lumMod val="50000"/>
                  </a:schemeClr>
                </a:solidFill>
              </a:rPr>
              <a:t>.</a:t>
            </a:r>
            <a:endParaRPr lang="sl-SI" sz="1600" b="1" dirty="0">
              <a:solidFill>
                <a:schemeClr val="bg2">
                  <a:lumMod val="50000"/>
                </a:schemeClr>
              </a:solidFill>
            </a:endParaRPr>
          </a:p>
          <a:p>
            <a:r>
              <a:rPr lang="en-US" sz="1600" b="1" dirty="0">
                <a:solidFill>
                  <a:schemeClr val="bg2">
                    <a:lumMod val="50000"/>
                  </a:schemeClr>
                </a:solidFill>
              </a:rPr>
              <a:t>S</a:t>
            </a:r>
            <a:r>
              <a:rPr lang="sl-SI" sz="1600" b="1" dirty="0">
                <a:solidFill>
                  <a:schemeClr val="bg2">
                    <a:lumMod val="50000"/>
                  </a:schemeClr>
                </a:solidFill>
              </a:rPr>
              <a:t>MERNICE</a:t>
            </a:r>
            <a:endParaRPr lang="en-US" sz="1600" dirty="0">
              <a:solidFill>
                <a:schemeClr val="bg2">
                  <a:lumMod val="50000"/>
                </a:schemeClr>
              </a:solidFill>
            </a:endParaRPr>
          </a:p>
          <a:p>
            <a:r>
              <a:rPr lang="en-US" sz="1600" b="1" dirty="0">
                <a:solidFill>
                  <a:schemeClr val="bg2">
                    <a:lumMod val="50000"/>
                  </a:schemeClr>
                </a:solidFill>
              </a:rPr>
              <a:t>4a</a:t>
            </a:r>
            <a:r>
              <a:rPr lang="en-US" sz="1600" dirty="0">
                <a:solidFill>
                  <a:schemeClr val="tx1"/>
                </a:solidFill>
              </a:rPr>
              <a:t>. </a:t>
            </a:r>
            <a:r>
              <a:rPr lang="en-US" sz="1600" dirty="0" err="1">
                <a:solidFill>
                  <a:schemeClr val="tx1"/>
                </a:solidFill>
              </a:rPr>
              <a:t>Uporabite</a:t>
            </a:r>
            <a:r>
              <a:rPr lang="en-US" sz="1600" dirty="0">
                <a:solidFill>
                  <a:schemeClr val="tx1"/>
                </a:solidFill>
              </a:rPr>
              <a:t> </a:t>
            </a:r>
            <a:r>
              <a:rPr lang="en-US" sz="1600" dirty="0" err="1">
                <a:solidFill>
                  <a:schemeClr val="tx1"/>
                </a:solidFill>
              </a:rPr>
              <a:t>različne</a:t>
            </a:r>
            <a:r>
              <a:rPr lang="en-US" sz="1600" dirty="0">
                <a:solidFill>
                  <a:schemeClr val="tx1"/>
                </a:solidFill>
              </a:rPr>
              <a:t> </a:t>
            </a:r>
            <a:r>
              <a:rPr lang="en-US" sz="1600" dirty="0" err="1">
                <a:solidFill>
                  <a:schemeClr val="tx1"/>
                </a:solidFill>
              </a:rPr>
              <a:t>načine</a:t>
            </a:r>
            <a:r>
              <a:rPr lang="en-US" sz="1600" dirty="0">
                <a:solidFill>
                  <a:schemeClr val="tx1"/>
                </a:solidFill>
              </a:rPr>
              <a:t> (</a:t>
            </a:r>
            <a:r>
              <a:rPr lang="en-US" sz="1600" dirty="0" err="1">
                <a:solidFill>
                  <a:schemeClr val="tx1"/>
                </a:solidFill>
              </a:rPr>
              <a:t>slikovne</a:t>
            </a:r>
            <a:r>
              <a:rPr lang="en-US" sz="1600" dirty="0">
                <a:solidFill>
                  <a:schemeClr val="tx1"/>
                </a:solidFill>
              </a:rPr>
              <a:t>, </a:t>
            </a:r>
            <a:r>
              <a:rPr lang="en-US" sz="1600" dirty="0" err="1">
                <a:solidFill>
                  <a:schemeClr val="tx1"/>
                </a:solidFill>
              </a:rPr>
              <a:t>besedne</a:t>
            </a:r>
            <a:r>
              <a:rPr lang="en-US" sz="1600" dirty="0">
                <a:solidFill>
                  <a:schemeClr val="tx1"/>
                </a:solidFill>
              </a:rPr>
              <a:t>, </a:t>
            </a:r>
            <a:r>
              <a:rPr lang="en-US" sz="1600" dirty="0" err="1">
                <a:solidFill>
                  <a:schemeClr val="tx1"/>
                </a:solidFill>
              </a:rPr>
              <a:t>tipne</a:t>
            </a:r>
            <a:r>
              <a:rPr lang="en-US" sz="1600" dirty="0">
                <a:solidFill>
                  <a:schemeClr val="tx1"/>
                </a:solidFill>
              </a:rPr>
              <a:t>) za </a:t>
            </a:r>
            <a:r>
              <a:rPr lang="en-US" sz="1600" dirty="0" err="1">
                <a:solidFill>
                  <a:schemeClr val="tx1"/>
                </a:solidFill>
              </a:rPr>
              <a:t>večkratno</a:t>
            </a:r>
            <a:r>
              <a:rPr lang="en-US" sz="1600" dirty="0">
                <a:solidFill>
                  <a:schemeClr val="tx1"/>
                </a:solidFill>
              </a:rPr>
              <a:t> </a:t>
            </a:r>
            <a:r>
              <a:rPr lang="en-US" sz="1600" dirty="0" err="1">
                <a:solidFill>
                  <a:schemeClr val="tx1"/>
                </a:solidFill>
              </a:rPr>
              <a:t>predstavitev</a:t>
            </a:r>
            <a:r>
              <a:rPr lang="en-US" sz="1600" dirty="0">
                <a:solidFill>
                  <a:schemeClr val="tx1"/>
                </a:solidFill>
              </a:rPr>
              <a:t> </a:t>
            </a:r>
            <a:r>
              <a:rPr lang="en-US" sz="1600" dirty="0" err="1">
                <a:solidFill>
                  <a:schemeClr val="tx1"/>
                </a:solidFill>
              </a:rPr>
              <a:t>bistvenih</a:t>
            </a:r>
            <a:r>
              <a:rPr lang="en-US" sz="1600" dirty="0">
                <a:solidFill>
                  <a:schemeClr val="tx1"/>
                </a:solidFill>
              </a:rPr>
              <a:t> </a:t>
            </a:r>
            <a:r>
              <a:rPr lang="en-US" sz="1600" dirty="0" err="1">
                <a:solidFill>
                  <a:schemeClr val="tx1"/>
                </a:solidFill>
              </a:rPr>
              <a:t>informacij</a:t>
            </a:r>
            <a:r>
              <a:rPr lang="en-US" sz="1600" dirty="0">
                <a:solidFill>
                  <a:schemeClr val="tx1"/>
                </a:solidFill>
              </a:rPr>
              <a:t>. </a:t>
            </a:r>
            <a:br>
              <a:rPr lang="sl-SI" sz="1600" dirty="0">
                <a:solidFill>
                  <a:schemeClr val="tx1"/>
                </a:solidFill>
              </a:rPr>
            </a:br>
            <a:r>
              <a:rPr lang="en-US" sz="1600" b="1" dirty="0">
                <a:solidFill>
                  <a:schemeClr val="bg2">
                    <a:lumMod val="50000"/>
                  </a:schemeClr>
                </a:solidFill>
              </a:rPr>
              <a:t>4b. </a:t>
            </a:r>
            <a:r>
              <a:rPr lang="en-US" sz="1600" dirty="0" err="1">
                <a:solidFill>
                  <a:schemeClr val="tx1"/>
                </a:solidFill>
              </a:rPr>
              <a:t>Poskrbite</a:t>
            </a:r>
            <a:r>
              <a:rPr lang="en-US" sz="1600" dirty="0">
                <a:solidFill>
                  <a:schemeClr val="tx1"/>
                </a:solidFill>
              </a:rPr>
              <a:t> za </a:t>
            </a:r>
            <a:r>
              <a:rPr lang="en-US" sz="1600" dirty="0" err="1">
                <a:solidFill>
                  <a:schemeClr val="tx1"/>
                </a:solidFill>
              </a:rPr>
              <a:t>čim</a:t>
            </a:r>
            <a:r>
              <a:rPr lang="en-US" sz="1600" dirty="0">
                <a:solidFill>
                  <a:schemeClr val="tx1"/>
                </a:solidFill>
              </a:rPr>
              <a:t> </a:t>
            </a:r>
            <a:r>
              <a:rPr lang="en-US" sz="1600" dirty="0" err="1">
                <a:solidFill>
                  <a:schemeClr val="tx1"/>
                </a:solidFill>
              </a:rPr>
              <a:t>večjo</a:t>
            </a:r>
            <a:r>
              <a:rPr lang="en-US" sz="1600" dirty="0">
                <a:solidFill>
                  <a:schemeClr val="tx1"/>
                </a:solidFill>
              </a:rPr>
              <a:t> »</a:t>
            </a:r>
            <a:r>
              <a:rPr lang="en-US" sz="1600" dirty="0" err="1">
                <a:solidFill>
                  <a:schemeClr val="tx1"/>
                </a:solidFill>
              </a:rPr>
              <a:t>berljivost</a:t>
            </a:r>
            <a:r>
              <a:rPr lang="en-US" sz="1600" dirty="0">
                <a:solidFill>
                  <a:schemeClr val="tx1"/>
                </a:solidFill>
              </a:rPr>
              <a:t>« </a:t>
            </a:r>
            <a:r>
              <a:rPr lang="en-US" sz="1600" dirty="0" err="1">
                <a:solidFill>
                  <a:schemeClr val="tx1"/>
                </a:solidFill>
              </a:rPr>
              <a:t>bistvenih</a:t>
            </a:r>
            <a:r>
              <a:rPr lang="en-US" sz="1600" dirty="0">
                <a:solidFill>
                  <a:schemeClr val="tx1"/>
                </a:solidFill>
              </a:rPr>
              <a:t> </a:t>
            </a:r>
            <a:r>
              <a:rPr lang="en-US" sz="1600" dirty="0" err="1">
                <a:solidFill>
                  <a:schemeClr val="tx1"/>
                </a:solidFill>
              </a:rPr>
              <a:t>informacij</a:t>
            </a:r>
            <a:r>
              <a:rPr lang="en-US" sz="1600" dirty="0">
                <a:solidFill>
                  <a:schemeClr val="tx1"/>
                </a:solidFill>
              </a:rPr>
              <a:t>. </a:t>
            </a:r>
            <a:br>
              <a:rPr lang="sl-SI" sz="1600" dirty="0">
                <a:solidFill>
                  <a:schemeClr val="tx1"/>
                </a:solidFill>
              </a:rPr>
            </a:br>
            <a:r>
              <a:rPr lang="en-US" sz="1600" b="1" dirty="0">
                <a:solidFill>
                  <a:schemeClr val="bg2">
                    <a:lumMod val="50000"/>
                  </a:schemeClr>
                </a:solidFill>
              </a:rPr>
              <a:t>4c</a:t>
            </a:r>
            <a:r>
              <a:rPr lang="en-US" sz="1600" dirty="0">
                <a:solidFill>
                  <a:schemeClr val="tx1"/>
                </a:solidFill>
              </a:rPr>
              <a:t>. </a:t>
            </a:r>
            <a:r>
              <a:rPr lang="en-US" sz="1600" dirty="0" err="1">
                <a:solidFill>
                  <a:schemeClr val="tx1"/>
                </a:solidFill>
              </a:rPr>
              <a:t>Razlikujte</a:t>
            </a:r>
            <a:r>
              <a:rPr lang="en-US" sz="1600" dirty="0">
                <a:solidFill>
                  <a:schemeClr val="tx1"/>
                </a:solidFill>
              </a:rPr>
              <a:t> </a:t>
            </a:r>
            <a:r>
              <a:rPr lang="en-US" sz="1600" dirty="0" err="1">
                <a:solidFill>
                  <a:schemeClr val="tx1"/>
                </a:solidFill>
              </a:rPr>
              <a:t>elemente</a:t>
            </a:r>
            <a:r>
              <a:rPr lang="en-US" sz="1600" dirty="0">
                <a:solidFill>
                  <a:schemeClr val="tx1"/>
                </a:solidFill>
              </a:rPr>
              <a:t> </a:t>
            </a:r>
            <a:r>
              <a:rPr lang="en-US" sz="1600" dirty="0" err="1">
                <a:solidFill>
                  <a:schemeClr val="tx1"/>
                </a:solidFill>
              </a:rPr>
              <a:t>na</a:t>
            </a:r>
            <a:r>
              <a:rPr lang="en-US" sz="1600" dirty="0">
                <a:solidFill>
                  <a:schemeClr val="tx1"/>
                </a:solidFill>
              </a:rPr>
              <a:t> </a:t>
            </a:r>
            <a:r>
              <a:rPr lang="en-US" sz="1600" dirty="0" err="1">
                <a:solidFill>
                  <a:schemeClr val="tx1"/>
                </a:solidFill>
              </a:rPr>
              <a:t>načine</a:t>
            </a:r>
            <a:r>
              <a:rPr lang="en-US" sz="1600" dirty="0">
                <a:solidFill>
                  <a:schemeClr val="tx1"/>
                </a:solidFill>
              </a:rPr>
              <a:t>, ki </a:t>
            </a:r>
            <a:r>
              <a:rPr lang="en-US" sz="1600" dirty="0" err="1">
                <a:solidFill>
                  <a:schemeClr val="tx1"/>
                </a:solidFill>
              </a:rPr>
              <a:t>jih</a:t>
            </a:r>
            <a:r>
              <a:rPr lang="en-US" sz="1600" dirty="0">
                <a:solidFill>
                  <a:schemeClr val="tx1"/>
                </a:solidFill>
              </a:rPr>
              <a:t> je </a:t>
            </a:r>
            <a:r>
              <a:rPr lang="en-US" sz="1600" dirty="0" err="1">
                <a:solidFill>
                  <a:schemeClr val="tx1"/>
                </a:solidFill>
              </a:rPr>
              <a:t>mogoče</a:t>
            </a:r>
            <a:r>
              <a:rPr lang="en-US" sz="1600" dirty="0">
                <a:solidFill>
                  <a:schemeClr val="tx1"/>
                </a:solidFill>
              </a:rPr>
              <a:t> </a:t>
            </a:r>
            <a:r>
              <a:rPr lang="en-US" sz="1600" dirty="0" err="1">
                <a:solidFill>
                  <a:schemeClr val="tx1"/>
                </a:solidFill>
              </a:rPr>
              <a:t>opisati</a:t>
            </a:r>
            <a:r>
              <a:rPr lang="en-US" sz="1600" dirty="0">
                <a:solidFill>
                  <a:schemeClr val="tx1"/>
                </a:solidFill>
              </a:rPr>
              <a:t> (</a:t>
            </a:r>
            <a:r>
              <a:rPr lang="en-US" sz="1600" dirty="0" err="1">
                <a:solidFill>
                  <a:schemeClr val="tx1"/>
                </a:solidFill>
              </a:rPr>
              <a:t>tj</a:t>
            </a:r>
            <a:r>
              <a:rPr lang="en-US" sz="1600" dirty="0">
                <a:solidFill>
                  <a:schemeClr val="tx1"/>
                </a:solidFill>
              </a:rPr>
              <a:t>. </a:t>
            </a:r>
            <a:r>
              <a:rPr lang="en-US" sz="1600" dirty="0" err="1">
                <a:solidFill>
                  <a:schemeClr val="tx1"/>
                </a:solidFill>
              </a:rPr>
              <a:t>omogočite</a:t>
            </a:r>
            <a:r>
              <a:rPr lang="en-US" sz="1600" dirty="0">
                <a:solidFill>
                  <a:schemeClr val="tx1"/>
                </a:solidFill>
              </a:rPr>
              <a:t> </a:t>
            </a:r>
            <a:r>
              <a:rPr lang="en-US" sz="1600" dirty="0" err="1">
                <a:solidFill>
                  <a:schemeClr val="tx1"/>
                </a:solidFill>
              </a:rPr>
              <a:t>enostavno</a:t>
            </a:r>
            <a:r>
              <a:rPr lang="en-US" sz="1600" dirty="0">
                <a:solidFill>
                  <a:schemeClr val="tx1"/>
                </a:solidFill>
              </a:rPr>
              <a:t> </a:t>
            </a:r>
            <a:r>
              <a:rPr lang="en-US" sz="1600" dirty="0" err="1">
                <a:solidFill>
                  <a:schemeClr val="tx1"/>
                </a:solidFill>
              </a:rPr>
              <a:t>podajanje</a:t>
            </a:r>
            <a:r>
              <a:rPr lang="en-US" sz="1600" dirty="0">
                <a:solidFill>
                  <a:schemeClr val="tx1"/>
                </a:solidFill>
              </a:rPr>
              <a:t> </a:t>
            </a:r>
            <a:r>
              <a:rPr lang="en-US" sz="1600" dirty="0" err="1">
                <a:solidFill>
                  <a:schemeClr val="tx1"/>
                </a:solidFill>
              </a:rPr>
              <a:t>navodil</a:t>
            </a:r>
            <a:r>
              <a:rPr lang="en-US" sz="1600" dirty="0">
                <a:solidFill>
                  <a:schemeClr val="tx1"/>
                </a:solidFill>
              </a:rPr>
              <a:t> </a:t>
            </a:r>
            <a:r>
              <a:rPr lang="en-US" sz="1600" dirty="0" err="1">
                <a:solidFill>
                  <a:schemeClr val="tx1"/>
                </a:solidFill>
              </a:rPr>
              <a:t>ali</a:t>
            </a:r>
            <a:r>
              <a:rPr lang="en-US" sz="1600" dirty="0">
                <a:solidFill>
                  <a:schemeClr val="tx1"/>
                </a:solidFill>
              </a:rPr>
              <a:t> </a:t>
            </a:r>
            <a:r>
              <a:rPr lang="en-US" sz="1600" dirty="0" err="1">
                <a:solidFill>
                  <a:schemeClr val="tx1"/>
                </a:solidFill>
              </a:rPr>
              <a:t>smernic</a:t>
            </a:r>
            <a:r>
              <a:rPr lang="en-US" sz="1600" dirty="0">
                <a:solidFill>
                  <a:schemeClr val="tx1"/>
                </a:solidFill>
              </a:rPr>
              <a:t>). </a:t>
            </a:r>
            <a:r>
              <a:rPr lang="en-US" sz="1600" b="1" dirty="0">
                <a:solidFill>
                  <a:schemeClr val="bg2">
                    <a:lumMod val="50000"/>
                  </a:schemeClr>
                </a:solidFill>
              </a:rPr>
              <a:t>4d. </a:t>
            </a:r>
            <a:r>
              <a:rPr lang="en-US" sz="1600" dirty="0" err="1">
                <a:solidFill>
                  <a:schemeClr val="tx1"/>
                </a:solidFill>
              </a:rPr>
              <a:t>Zagotovite</a:t>
            </a:r>
            <a:r>
              <a:rPr lang="en-US" sz="1600" dirty="0">
                <a:solidFill>
                  <a:schemeClr val="tx1"/>
                </a:solidFill>
              </a:rPr>
              <a:t> </a:t>
            </a:r>
            <a:r>
              <a:rPr lang="en-US" sz="1600" dirty="0" err="1">
                <a:solidFill>
                  <a:schemeClr val="tx1"/>
                </a:solidFill>
              </a:rPr>
              <a:t>združljivost</a:t>
            </a:r>
            <a:r>
              <a:rPr lang="en-US" sz="1600" dirty="0">
                <a:solidFill>
                  <a:schemeClr val="tx1"/>
                </a:solidFill>
              </a:rPr>
              <a:t> z </a:t>
            </a:r>
            <a:r>
              <a:rPr lang="en-US" sz="1600" dirty="0" err="1">
                <a:solidFill>
                  <a:schemeClr val="tx1"/>
                </a:solidFill>
              </a:rPr>
              <a:t>različnimi</a:t>
            </a:r>
            <a:r>
              <a:rPr lang="en-US" sz="1600" dirty="0">
                <a:solidFill>
                  <a:schemeClr val="tx1"/>
                </a:solidFill>
              </a:rPr>
              <a:t> </a:t>
            </a:r>
            <a:r>
              <a:rPr lang="en-US" sz="1600" dirty="0" err="1">
                <a:solidFill>
                  <a:schemeClr val="tx1"/>
                </a:solidFill>
              </a:rPr>
              <a:t>tehnikami</a:t>
            </a:r>
            <a:r>
              <a:rPr lang="en-US" sz="1600" dirty="0">
                <a:solidFill>
                  <a:schemeClr val="tx1"/>
                </a:solidFill>
              </a:rPr>
              <a:t> </a:t>
            </a:r>
            <a:r>
              <a:rPr lang="en-US" sz="1600" dirty="0" err="1">
                <a:solidFill>
                  <a:schemeClr val="tx1"/>
                </a:solidFill>
              </a:rPr>
              <a:t>ali</a:t>
            </a:r>
            <a:r>
              <a:rPr lang="en-US" sz="1600" dirty="0">
                <a:solidFill>
                  <a:schemeClr val="tx1"/>
                </a:solidFill>
              </a:rPr>
              <a:t> </a:t>
            </a:r>
            <a:r>
              <a:rPr lang="en-US" sz="1600" dirty="0" err="1">
                <a:solidFill>
                  <a:schemeClr val="tx1"/>
                </a:solidFill>
              </a:rPr>
              <a:t>napravami</a:t>
            </a:r>
            <a:r>
              <a:rPr lang="en-US" sz="1600" dirty="0">
                <a:solidFill>
                  <a:schemeClr val="tx1"/>
                </a:solidFill>
              </a:rPr>
              <a:t>, ki </a:t>
            </a:r>
            <a:r>
              <a:rPr lang="en-US" sz="1600" dirty="0" err="1">
                <a:solidFill>
                  <a:schemeClr val="tx1"/>
                </a:solidFill>
              </a:rPr>
              <a:t>jih</a:t>
            </a:r>
            <a:r>
              <a:rPr lang="en-US" sz="1600" dirty="0">
                <a:solidFill>
                  <a:schemeClr val="tx1"/>
                </a:solidFill>
              </a:rPr>
              <a:t> </a:t>
            </a:r>
            <a:r>
              <a:rPr lang="en-US" sz="1600" dirty="0" err="1">
                <a:solidFill>
                  <a:schemeClr val="tx1"/>
                </a:solidFill>
              </a:rPr>
              <a:t>uporabljajo</a:t>
            </a:r>
            <a:r>
              <a:rPr lang="en-US" sz="1600" dirty="0">
                <a:solidFill>
                  <a:schemeClr val="tx1"/>
                </a:solidFill>
              </a:rPr>
              <a:t> </a:t>
            </a:r>
            <a:r>
              <a:rPr lang="en-US" sz="1600" dirty="0" err="1">
                <a:solidFill>
                  <a:schemeClr val="tx1"/>
                </a:solidFill>
              </a:rPr>
              <a:t>osebe</a:t>
            </a:r>
            <a:r>
              <a:rPr lang="en-US" sz="1600" dirty="0">
                <a:solidFill>
                  <a:schemeClr val="tx1"/>
                </a:solidFill>
              </a:rPr>
              <a:t> s </a:t>
            </a:r>
            <a:r>
              <a:rPr lang="en-US" sz="1600" dirty="0" err="1">
                <a:solidFill>
                  <a:schemeClr val="tx1"/>
                </a:solidFill>
              </a:rPr>
              <a:t>senzoričnimi</a:t>
            </a:r>
            <a:r>
              <a:rPr lang="en-US" sz="1600" dirty="0">
                <a:solidFill>
                  <a:schemeClr val="tx1"/>
                </a:solidFill>
              </a:rPr>
              <a:t> </a:t>
            </a:r>
            <a:r>
              <a:rPr lang="en-US" sz="1600" dirty="0" err="1">
                <a:solidFill>
                  <a:schemeClr val="tx1"/>
                </a:solidFill>
              </a:rPr>
              <a:t>omejitvami</a:t>
            </a:r>
            <a:r>
              <a:rPr lang="en-US" sz="1600" dirty="0">
                <a:solidFill>
                  <a:schemeClr val="tx1"/>
                </a:solidFill>
              </a:rPr>
              <a:t>.</a:t>
            </a:r>
            <a:endParaRPr lang="sl-SI" sz="1600" dirty="0">
              <a:solidFill>
                <a:schemeClr val="tx1"/>
              </a:solidFill>
            </a:endParaRPr>
          </a:p>
          <a:p>
            <a:r>
              <a:rPr lang="sl-SI" sz="1600" b="1" dirty="0">
                <a:solidFill>
                  <a:schemeClr val="bg2">
                    <a:lumMod val="50000"/>
                  </a:schemeClr>
                </a:solidFill>
              </a:rPr>
              <a:t>PRIMERI</a:t>
            </a:r>
            <a:endParaRPr lang="en-US" sz="1600" dirty="0">
              <a:solidFill>
                <a:schemeClr val="bg2">
                  <a:lumMod val="50000"/>
                </a:schemeClr>
              </a:solidFill>
            </a:endParaRPr>
          </a:p>
          <a:p>
            <a:pPr lvl="1"/>
            <a:r>
              <a:rPr lang="en-US" sz="1400" dirty="0" err="1"/>
              <a:t>Tipni</a:t>
            </a:r>
            <a:r>
              <a:rPr lang="en-US" sz="1400" dirty="0"/>
              <a:t>, </a:t>
            </a:r>
            <a:r>
              <a:rPr lang="en-US" sz="1400" dirty="0" err="1"/>
              <a:t>vizualni</a:t>
            </a:r>
            <a:r>
              <a:rPr lang="en-US" sz="1400" dirty="0"/>
              <a:t> in </a:t>
            </a:r>
            <a:r>
              <a:rPr lang="en-US" sz="1400" dirty="0" err="1"/>
              <a:t>zvočni</a:t>
            </a:r>
            <a:r>
              <a:rPr lang="en-US" sz="1400" dirty="0"/>
              <a:t> </a:t>
            </a:r>
            <a:r>
              <a:rPr lang="en-US" sz="1400" dirty="0" err="1"/>
              <a:t>signali</a:t>
            </a:r>
            <a:r>
              <a:rPr lang="en-US" sz="1400" dirty="0"/>
              <a:t> ter </a:t>
            </a:r>
            <a:r>
              <a:rPr lang="en-US" sz="1400" dirty="0" err="1"/>
              <a:t>navodila</a:t>
            </a:r>
            <a:r>
              <a:rPr lang="en-US" sz="1400" dirty="0"/>
              <a:t> </a:t>
            </a:r>
            <a:r>
              <a:rPr lang="en-US" sz="1400" dirty="0" err="1"/>
              <a:t>na</a:t>
            </a:r>
            <a:r>
              <a:rPr lang="en-US" sz="1400" dirty="0"/>
              <a:t> </a:t>
            </a:r>
            <a:r>
              <a:rPr lang="en-US" sz="1400" dirty="0" err="1"/>
              <a:t>termostatu</a:t>
            </a:r>
            <a:endParaRPr lang="sl-SI" sz="1400" dirty="0"/>
          </a:p>
          <a:p>
            <a:pPr lvl="1"/>
            <a:r>
              <a:rPr lang="en-US" sz="1400" dirty="0" err="1"/>
              <a:t>Večkratno</a:t>
            </a:r>
            <a:r>
              <a:rPr lang="en-US" sz="1400" dirty="0"/>
              <a:t> </a:t>
            </a:r>
            <a:r>
              <a:rPr lang="en-US" sz="1400" dirty="0" err="1"/>
              <a:t>opozarjanje</a:t>
            </a:r>
            <a:r>
              <a:rPr lang="en-US" sz="1400" dirty="0"/>
              <a:t> (</a:t>
            </a:r>
            <a:r>
              <a:rPr lang="en-US" sz="1400" dirty="0" err="1"/>
              <a:t>npr</a:t>
            </a:r>
            <a:r>
              <a:rPr lang="en-US" sz="1400" dirty="0"/>
              <a:t>. </a:t>
            </a:r>
            <a:r>
              <a:rPr lang="en-US" sz="1400" dirty="0" err="1"/>
              <a:t>glasovna</a:t>
            </a:r>
            <a:r>
              <a:rPr lang="en-US" sz="1400" dirty="0"/>
              <a:t> </a:t>
            </a:r>
            <a:r>
              <a:rPr lang="en-US" sz="1400" dirty="0" err="1"/>
              <a:t>obvestila</a:t>
            </a:r>
            <a:r>
              <a:rPr lang="en-US" sz="1400" dirty="0"/>
              <a:t> in </a:t>
            </a:r>
            <a:r>
              <a:rPr lang="en-US" sz="1400" dirty="0" err="1"/>
              <a:t>označbe</a:t>
            </a:r>
            <a:r>
              <a:rPr lang="en-US" sz="1400" dirty="0"/>
              <a:t>) </a:t>
            </a:r>
            <a:r>
              <a:rPr lang="en-US" sz="1400" dirty="0" err="1"/>
              <a:t>na</a:t>
            </a:r>
            <a:r>
              <a:rPr lang="en-US" sz="1400" dirty="0"/>
              <a:t> </a:t>
            </a:r>
            <a:r>
              <a:rPr lang="en-US" sz="1400" dirty="0" err="1"/>
              <a:t>letališčih</a:t>
            </a:r>
            <a:r>
              <a:rPr lang="en-US" sz="1400" dirty="0"/>
              <a:t>, </a:t>
            </a:r>
            <a:r>
              <a:rPr lang="en-US" sz="1400" dirty="0" err="1"/>
              <a:t>železniških</a:t>
            </a:r>
            <a:r>
              <a:rPr lang="en-US" sz="1400" dirty="0"/>
              <a:t> </a:t>
            </a:r>
            <a:r>
              <a:rPr lang="en-US" sz="1400" dirty="0" err="1"/>
              <a:t>postajah</a:t>
            </a:r>
            <a:r>
              <a:rPr lang="en-US" sz="1400" dirty="0"/>
              <a:t> in v </a:t>
            </a:r>
            <a:r>
              <a:rPr lang="en-US" sz="1400" dirty="0" err="1"/>
              <a:t>vagoneh</a:t>
            </a:r>
            <a:r>
              <a:rPr lang="en-US" sz="1400" dirty="0"/>
              <a:t> </a:t>
            </a:r>
            <a:r>
              <a:rPr lang="en-US" sz="1400" dirty="0" err="1"/>
              <a:t>podzemne</a:t>
            </a:r>
            <a:r>
              <a:rPr lang="en-US" sz="1400" dirty="0"/>
              <a:t> </a:t>
            </a:r>
            <a:r>
              <a:rPr lang="en-US" sz="1400" dirty="0" err="1"/>
              <a:t>železnice</a:t>
            </a:r>
            <a:endParaRPr lang="sl-SI" sz="1400" dirty="0"/>
          </a:p>
        </p:txBody>
      </p:sp>
      <p:pic>
        <p:nvPicPr>
          <p:cNvPr id="5122" name="Picture 2" descr="Every second counts: Why modern rail needs smarter onboard communication -  International Railway Journal">
            <a:extLst>
              <a:ext uri="{FF2B5EF4-FFF2-40B4-BE49-F238E27FC236}">
                <a16:creationId xmlns:a16="http://schemas.microsoft.com/office/drawing/2014/main" id="{B19C03B9-B7C9-E182-6E24-DDF4C568150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40053" y="2426676"/>
            <a:ext cx="5362122" cy="30128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9C0763F-02FD-915C-231E-C424470A164C}"/>
              </a:ext>
            </a:extLst>
          </p:cNvPr>
          <p:cNvSpPr txBox="1"/>
          <p:nvPr/>
        </p:nvSpPr>
        <p:spPr>
          <a:xfrm>
            <a:off x="6218238" y="5839390"/>
            <a:ext cx="4022725" cy="276999"/>
          </a:xfrm>
          <a:prstGeom prst="rect">
            <a:avLst/>
          </a:prstGeom>
          <a:noFill/>
        </p:spPr>
        <p:txBody>
          <a:bodyPr wrap="square" rtlCol="0">
            <a:spAutoFit/>
          </a:bodyPr>
          <a:lstStyle/>
          <a:p>
            <a:r>
              <a:rPr lang="en-US" sz="1200" dirty="0"/>
              <a:t>Image source: https://www.railjournal.com/</a:t>
            </a:r>
          </a:p>
        </p:txBody>
      </p:sp>
    </p:spTree>
    <p:extLst>
      <p:ext uri="{BB962C8B-B14F-4D97-AF65-F5344CB8AC3E}">
        <p14:creationId xmlns:p14="http://schemas.microsoft.com/office/powerpoint/2010/main" val="163705192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5EE9-B1E9-CA4C-5A23-440E742AB295}"/>
              </a:ext>
            </a:extLst>
          </p:cNvPr>
          <p:cNvSpPr>
            <a:spLocks noGrp="1"/>
          </p:cNvSpPr>
          <p:nvPr>
            <p:ph type="title"/>
          </p:nvPr>
        </p:nvSpPr>
        <p:spPr/>
        <p:txBody>
          <a:bodyPr/>
          <a:lstStyle/>
          <a:p>
            <a:r>
              <a:rPr lang="en-US" dirty="0"/>
              <a:t>Univer</a:t>
            </a:r>
            <a:r>
              <a:rPr lang="sl-SI" dirty="0" err="1"/>
              <a:t>zalno</a:t>
            </a:r>
            <a:r>
              <a:rPr lang="sl-SI" dirty="0"/>
              <a:t> oblikovanje</a:t>
            </a:r>
            <a:r>
              <a:rPr lang="en-US" dirty="0"/>
              <a:t> 5: </a:t>
            </a:r>
            <a:r>
              <a:rPr lang="sl-SI" dirty="0"/>
              <a:t>TOLERANCA ZA NAPAKE</a:t>
            </a:r>
            <a:endParaRPr lang="en-US" dirty="0"/>
          </a:p>
        </p:txBody>
      </p:sp>
      <p:sp>
        <p:nvSpPr>
          <p:cNvPr id="3" name="Content Placeholder 2">
            <a:extLst>
              <a:ext uri="{FF2B5EF4-FFF2-40B4-BE49-F238E27FC236}">
                <a16:creationId xmlns:a16="http://schemas.microsoft.com/office/drawing/2014/main" id="{1444CD82-5B4C-38F7-6928-A514920D404C}"/>
              </a:ext>
            </a:extLst>
          </p:cNvPr>
          <p:cNvSpPr>
            <a:spLocks noGrp="1"/>
          </p:cNvSpPr>
          <p:nvPr>
            <p:ph sz="half" idx="1"/>
          </p:nvPr>
        </p:nvSpPr>
        <p:spPr>
          <a:xfrm>
            <a:off x="1097279" y="1845733"/>
            <a:ext cx="4937760" cy="4428329"/>
          </a:xfrm>
        </p:spPr>
        <p:txBody>
          <a:bodyPr>
            <a:normAutofit fontScale="85000" lnSpcReduction="10000"/>
          </a:bodyPr>
          <a:lstStyle/>
          <a:p>
            <a:r>
              <a:rPr lang="en-US" b="1" dirty="0" err="1">
                <a:solidFill>
                  <a:schemeClr val="bg2">
                    <a:lumMod val="50000"/>
                  </a:schemeClr>
                </a:solidFill>
              </a:rPr>
              <a:t>Oblika</a:t>
            </a:r>
            <a:r>
              <a:rPr lang="en-US" b="1" dirty="0">
                <a:solidFill>
                  <a:schemeClr val="bg2">
                    <a:lumMod val="50000"/>
                  </a:schemeClr>
                </a:solidFill>
              </a:rPr>
              <a:t> </a:t>
            </a:r>
            <a:r>
              <a:rPr lang="en-US" b="1" dirty="0" err="1">
                <a:solidFill>
                  <a:schemeClr val="bg2">
                    <a:lumMod val="50000"/>
                  </a:schemeClr>
                </a:solidFill>
              </a:rPr>
              <a:t>zmanjšuje</a:t>
            </a:r>
            <a:r>
              <a:rPr lang="en-US" b="1" dirty="0">
                <a:solidFill>
                  <a:schemeClr val="bg2">
                    <a:lumMod val="50000"/>
                  </a:schemeClr>
                </a:solidFill>
              </a:rPr>
              <a:t> </a:t>
            </a:r>
            <a:r>
              <a:rPr lang="en-US" b="1" dirty="0" err="1">
                <a:solidFill>
                  <a:schemeClr val="bg2">
                    <a:lumMod val="50000"/>
                  </a:schemeClr>
                </a:solidFill>
              </a:rPr>
              <a:t>tveganja</a:t>
            </a:r>
            <a:r>
              <a:rPr lang="en-US" b="1" dirty="0">
                <a:solidFill>
                  <a:schemeClr val="bg2">
                    <a:lumMod val="50000"/>
                  </a:schemeClr>
                </a:solidFill>
              </a:rPr>
              <a:t> in </a:t>
            </a:r>
            <a:r>
              <a:rPr lang="en-US" b="1" dirty="0" err="1">
                <a:solidFill>
                  <a:schemeClr val="bg2">
                    <a:lumMod val="50000"/>
                  </a:schemeClr>
                </a:solidFill>
              </a:rPr>
              <a:t>škodljive</a:t>
            </a:r>
            <a:r>
              <a:rPr lang="en-US" b="1" dirty="0">
                <a:solidFill>
                  <a:schemeClr val="bg2">
                    <a:lumMod val="50000"/>
                  </a:schemeClr>
                </a:solidFill>
              </a:rPr>
              <a:t> </a:t>
            </a:r>
            <a:r>
              <a:rPr lang="en-US" b="1" dirty="0" err="1">
                <a:solidFill>
                  <a:schemeClr val="bg2">
                    <a:lumMod val="50000"/>
                  </a:schemeClr>
                </a:solidFill>
              </a:rPr>
              <a:t>posledice</a:t>
            </a:r>
            <a:r>
              <a:rPr lang="en-US" b="1" dirty="0">
                <a:solidFill>
                  <a:schemeClr val="bg2">
                    <a:lumMod val="50000"/>
                  </a:schemeClr>
                </a:solidFill>
              </a:rPr>
              <a:t> </a:t>
            </a:r>
            <a:r>
              <a:rPr lang="en-US" b="1" dirty="0" err="1">
                <a:solidFill>
                  <a:schemeClr val="bg2">
                    <a:lumMod val="50000"/>
                  </a:schemeClr>
                </a:solidFill>
              </a:rPr>
              <a:t>naključnih</a:t>
            </a:r>
            <a:r>
              <a:rPr lang="en-US" b="1" dirty="0">
                <a:solidFill>
                  <a:schemeClr val="bg2">
                    <a:lumMod val="50000"/>
                  </a:schemeClr>
                </a:solidFill>
              </a:rPr>
              <a:t> </a:t>
            </a:r>
            <a:r>
              <a:rPr lang="en-US" b="1" dirty="0" err="1">
                <a:solidFill>
                  <a:schemeClr val="bg2">
                    <a:lumMod val="50000"/>
                  </a:schemeClr>
                </a:solidFill>
              </a:rPr>
              <a:t>ali</a:t>
            </a:r>
            <a:r>
              <a:rPr lang="en-US" b="1" dirty="0">
                <a:solidFill>
                  <a:schemeClr val="bg2">
                    <a:lumMod val="50000"/>
                  </a:schemeClr>
                </a:solidFill>
              </a:rPr>
              <a:t> </a:t>
            </a:r>
            <a:r>
              <a:rPr lang="en-US" b="1" dirty="0" err="1">
                <a:solidFill>
                  <a:schemeClr val="bg2">
                    <a:lumMod val="50000"/>
                  </a:schemeClr>
                </a:solidFill>
              </a:rPr>
              <a:t>nenamernih</a:t>
            </a:r>
            <a:r>
              <a:rPr lang="en-US" b="1" dirty="0">
                <a:solidFill>
                  <a:schemeClr val="bg2">
                    <a:lumMod val="50000"/>
                  </a:schemeClr>
                </a:solidFill>
              </a:rPr>
              <a:t> </a:t>
            </a:r>
            <a:r>
              <a:rPr lang="en-US" b="1" dirty="0" err="1">
                <a:solidFill>
                  <a:schemeClr val="bg2">
                    <a:lumMod val="50000"/>
                  </a:schemeClr>
                </a:solidFill>
              </a:rPr>
              <a:t>dejanj</a:t>
            </a:r>
            <a:r>
              <a:rPr lang="en-US" b="1" dirty="0">
                <a:solidFill>
                  <a:schemeClr val="bg2">
                    <a:lumMod val="50000"/>
                  </a:schemeClr>
                </a:solidFill>
              </a:rPr>
              <a:t>.</a:t>
            </a:r>
            <a:endParaRPr lang="sl-SI" b="1" dirty="0">
              <a:solidFill>
                <a:schemeClr val="bg2">
                  <a:lumMod val="50000"/>
                </a:schemeClr>
              </a:solidFill>
            </a:endParaRPr>
          </a:p>
          <a:p>
            <a:r>
              <a:rPr lang="sl-SI" b="1" dirty="0">
                <a:solidFill>
                  <a:schemeClr val="bg2">
                    <a:lumMod val="50000"/>
                  </a:schemeClr>
                </a:solidFill>
              </a:rPr>
              <a:t>SMERNICE</a:t>
            </a:r>
            <a:endParaRPr lang="en-US" dirty="0">
              <a:solidFill>
                <a:schemeClr val="bg2">
                  <a:lumMod val="50000"/>
                </a:schemeClr>
              </a:solidFill>
            </a:endParaRPr>
          </a:p>
          <a:p>
            <a:r>
              <a:rPr lang="en-US" b="1" dirty="0">
                <a:solidFill>
                  <a:schemeClr val="bg2">
                    <a:lumMod val="75000"/>
                  </a:schemeClr>
                </a:solidFill>
              </a:rPr>
              <a:t>5a. </a:t>
            </a:r>
            <a:r>
              <a:rPr lang="en-US" dirty="0" err="1">
                <a:solidFill>
                  <a:schemeClr val="tx1"/>
                </a:solidFill>
              </a:rPr>
              <a:t>Razporedite</a:t>
            </a:r>
            <a:r>
              <a:rPr lang="en-US" dirty="0">
                <a:solidFill>
                  <a:schemeClr val="tx1"/>
                </a:solidFill>
              </a:rPr>
              <a:t> </a:t>
            </a:r>
            <a:r>
              <a:rPr lang="en-US" dirty="0" err="1">
                <a:solidFill>
                  <a:schemeClr val="tx1"/>
                </a:solidFill>
              </a:rPr>
              <a:t>elemente</a:t>
            </a:r>
            <a:r>
              <a:rPr lang="en-US" dirty="0">
                <a:solidFill>
                  <a:schemeClr val="tx1"/>
                </a:solidFill>
              </a:rPr>
              <a:t> </a:t>
            </a:r>
            <a:r>
              <a:rPr lang="en-US" dirty="0" err="1">
                <a:solidFill>
                  <a:schemeClr val="tx1"/>
                </a:solidFill>
              </a:rPr>
              <a:t>tako</a:t>
            </a:r>
            <a:r>
              <a:rPr lang="en-US" dirty="0">
                <a:solidFill>
                  <a:schemeClr val="tx1"/>
                </a:solidFill>
              </a:rPr>
              <a:t>, da se </a:t>
            </a:r>
            <a:r>
              <a:rPr lang="en-US" dirty="0" err="1">
                <a:solidFill>
                  <a:schemeClr val="tx1"/>
                </a:solidFill>
              </a:rPr>
              <a:t>zmanjšajo</a:t>
            </a:r>
            <a:r>
              <a:rPr lang="en-US" dirty="0">
                <a:solidFill>
                  <a:schemeClr val="tx1"/>
                </a:solidFill>
              </a:rPr>
              <a:t> </a:t>
            </a:r>
            <a:r>
              <a:rPr lang="en-US" dirty="0" err="1">
                <a:solidFill>
                  <a:schemeClr val="tx1"/>
                </a:solidFill>
              </a:rPr>
              <a:t>nevarnosti</a:t>
            </a:r>
            <a:r>
              <a:rPr lang="en-US" dirty="0">
                <a:solidFill>
                  <a:schemeClr val="tx1"/>
                </a:solidFill>
              </a:rPr>
              <a:t> in </a:t>
            </a:r>
            <a:r>
              <a:rPr lang="en-US" dirty="0" err="1">
                <a:solidFill>
                  <a:schemeClr val="tx1"/>
                </a:solidFill>
              </a:rPr>
              <a:t>napake</a:t>
            </a:r>
            <a:r>
              <a:rPr lang="en-US" dirty="0">
                <a:solidFill>
                  <a:schemeClr val="tx1"/>
                </a:solidFill>
              </a:rPr>
              <a:t>: </a:t>
            </a:r>
            <a:r>
              <a:rPr lang="en-US" dirty="0" err="1">
                <a:solidFill>
                  <a:schemeClr val="tx1"/>
                </a:solidFill>
              </a:rPr>
              <a:t>najpogosteje</a:t>
            </a:r>
            <a:r>
              <a:rPr lang="en-US" dirty="0">
                <a:solidFill>
                  <a:schemeClr val="tx1"/>
                </a:solidFill>
              </a:rPr>
              <a:t> </a:t>
            </a:r>
            <a:r>
              <a:rPr lang="en-US" dirty="0" err="1">
                <a:solidFill>
                  <a:schemeClr val="tx1"/>
                </a:solidFill>
              </a:rPr>
              <a:t>uporabljani</a:t>
            </a:r>
            <a:r>
              <a:rPr lang="en-US" dirty="0">
                <a:solidFill>
                  <a:schemeClr val="tx1"/>
                </a:solidFill>
              </a:rPr>
              <a:t> </a:t>
            </a:r>
            <a:r>
              <a:rPr lang="en-US" dirty="0" err="1">
                <a:solidFill>
                  <a:schemeClr val="tx1"/>
                </a:solidFill>
              </a:rPr>
              <a:t>elementi</a:t>
            </a:r>
            <a:r>
              <a:rPr lang="en-US" dirty="0">
                <a:solidFill>
                  <a:schemeClr val="tx1"/>
                </a:solidFill>
              </a:rPr>
              <a:t> </a:t>
            </a:r>
            <a:r>
              <a:rPr lang="en-US" dirty="0" err="1">
                <a:solidFill>
                  <a:schemeClr val="tx1"/>
                </a:solidFill>
              </a:rPr>
              <a:t>morajo</a:t>
            </a:r>
            <a:r>
              <a:rPr lang="en-US" dirty="0">
                <a:solidFill>
                  <a:schemeClr val="tx1"/>
                </a:solidFill>
              </a:rPr>
              <a:t> </a:t>
            </a:r>
            <a:r>
              <a:rPr lang="en-US" dirty="0" err="1">
                <a:solidFill>
                  <a:schemeClr val="tx1"/>
                </a:solidFill>
              </a:rPr>
              <a:t>biti</a:t>
            </a:r>
            <a:r>
              <a:rPr lang="en-US" dirty="0">
                <a:solidFill>
                  <a:schemeClr val="tx1"/>
                </a:solidFill>
              </a:rPr>
              <a:t> </a:t>
            </a:r>
            <a:r>
              <a:rPr lang="en-US" dirty="0" err="1">
                <a:solidFill>
                  <a:schemeClr val="tx1"/>
                </a:solidFill>
              </a:rPr>
              <a:t>najbolj</a:t>
            </a:r>
            <a:r>
              <a:rPr lang="en-US" dirty="0">
                <a:solidFill>
                  <a:schemeClr val="tx1"/>
                </a:solidFill>
              </a:rPr>
              <a:t> </a:t>
            </a:r>
            <a:r>
              <a:rPr lang="en-US" dirty="0" err="1">
                <a:solidFill>
                  <a:schemeClr val="tx1"/>
                </a:solidFill>
              </a:rPr>
              <a:t>dostopni</a:t>
            </a:r>
            <a:r>
              <a:rPr lang="en-US" dirty="0">
                <a:solidFill>
                  <a:schemeClr val="tx1"/>
                </a:solidFill>
              </a:rPr>
              <a:t>; </a:t>
            </a:r>
            <a:r>
              <a:rPr lang="en-US" dirty="0" err="1">
                <a:solidFill>
                  <a:schemeClr val="tx1"/>
                </a:solidFill>
              </a:rPr>
              <a:t>nevarni</a:t>
            </a:r>
            <a:r>
              <a:rPr lang="en-US" dirty="0">
                <a:solidFill>
                  <a:schemeClr val="tx1"/>
                </a:solidFill>
              </a:rPr>
              <a:t> </a:t>
            </a:r>
            <a:r>
              <a:rPr lang="en-US" dirty="0" err="1">
                <a:solidFill>
                  <a:schemeClr val="tx1"/>
                </a:solidFill>
              </a:rPr>
              <a:t>elementi</a:t>
            </a:r>
            <a:r>
              <a:rPr lang="en-US" dirty="0">
                <a:solidFill>
                  <a:schemeClr val="tx1"/>
                </a:solidFill>
              </a:rPr>
              <a:t> </a:t>
            </a:r>
            <a:r>
              <a:rPr lang="en-US" dirty="0" err="1">
                <a:solidFill>
                  <a:schemeClr val="tx1"/>
                </a:solidFill>
              </a:rPr>
              <a:t>morajo</a:t>
            </a:r>
            <a:r>
              <a:rPr lang="en-US" dirty="0">
                <a:solidFill>
                  <a:schemeClr val="tx1"/>
                </a:solidFill>
              </a:rPr>
              <a:t> </a:t>
            </a:r>
            <a:r>
              <a:rPr lang="en-US" dirty="0" err="1">
                <a:solidFill>
                  <a:schemeClr val="tx1"/>
                </a:solidFill>
              </a:rPr>
              <a:t>biti</a:t>
            </a:r>
            <a:r>
              <a:rPr lang="en-US" dirty="0">
                <a:solidFill>
                  <a:schemeClr val="tx1"/>
                </a:solidFill>
              </a:rPr>
              <a:t> </a:t>
            </a:r>
            <a:r>
              <a:rPr lang="en-US" dirty="0" err="1">
                <a:solidFill>
                  <a:schemeClr val="tx1"/>
                </a:solidFill>
              </a:rPr>
              <a:t>odstranjeni</a:t>
            </a:r>
            <a:r>
              <a:rPr lang="en-US" dirty="0">
                <a:solidFill>
                  <a:schemeClr val="tx1"/>
                </a:solidFill>
              </a:rPr>
              <a:t>, </a:t>
            </a:r>
            <a:r>
              <a:rPr lang="en-US" dirty="0" err="1">
                <a:solidFill>
                  <a:schemeClr val="tx1"/>
                </a:solidFill>
              </a:rPr>
              <a:t>izolirani</a:t>
            </a:r>
            <a:r>
              <a:rPr lang="en-US" dirty="0">
                <a:solidFill>
                  <a:schemeClr val="tx1"/>
                </a:solidFill>
              </a:rPr>
              <a:t> </a:t>
            </a:r>
            <a:r>
              <a:rPr lang="en-US" dirty="0" err="1">
                <a:solidFill>
                  <a:schemeClr val="tx1"/>
                </a:solidFill>
              </a:rPr>
              <a:t>ali</a:t>
            </a:r>
            <a:r>
              <a:rPr lang="en-US" dirty="0">
                <a:solidFill>
                  <a:schemeClr val="tx1"/>
                </a:solidFill>
              </a:rPr>
              <a:t> </a:t>
            </a:r>
            <a:r>
              <a:rPr lang="en-US" dirty="0" err="1">
                <a:solidFill>
                  <a:schemeClr val="tx1"/>
                </a:solidFill>
              </a:rPr>
              <a:t>zaščiteni</a:t>
            </a:r>
            <a:r>
              <a:rPr lang="en-US" dirty="0">
                <a:solidFill>
                  <a:schemeClr val="tx1"/>
                </a:solidFill>
              </a:rPr>
              <a:t>.</a:t>
            </a:r>
            <a:br>
              <a:rPr lang="sl-SI" dirty="0">
                <a:solidFill>
                  <a:schemeClr val="tx1"/>
                </a:solidFill>
              </a:rPr>
            </a:br>
            <a:r>
              <a:rPr lang="en-US" b="1" dirty="0">
                <a:solidFill>
                  <a:schemeClr val="bg2">
                    <a:lumMod val="75000"/>
                  </a:schemeClr>
                </a:solidFill>
              </a:rPr>
              <a:t>5b</a:t>
            </a:r>
            <a:r>
              <a:rPr lang="en-US" dirty="0">
                <a:solidFill>
                  <a:schemeClr val="tx1"/>
                </a:solidFill>
              </a:rPr>
              <a:t>. </a:t>
            </a:r>
            <a:r>
              <a:rPr lang="en-US" dirty="0" err="1">
                <a:solidFill>
                  <a:schemeClr val="tx1"/>
                </a:solidFill>
              </a:rPr>
              <a:t>Zagotovite</a:t>
            </a:r>
            <a:r>
              <a:rPr lang="en-US" dirty="0">
                <a:solidFill>
                  <a:schemeClr val="tx1"/>
                </a:solidFill>
              </a:rPr>
              <a:t> </a:t>
            </a:r>
            <a:r>
              <a:rPr lang="en-US" dirty="0" err="1">
                <a:solidFill>
                  <a:schemeClr val="tx1"/>
                </a:solidFill>
              </a:rPr>
              <a:t>opozorila</a:t>
            </a:r>
            <a:r>
              <a:rPr lang="en-US" dirty="0">
                <a:solidFill>
                  <a:schemeClr val="tx1"/>
                </a:solidFill>
              </a:rPr>
              <a:t> o </a:t>
            </a:r>
            <a:r>
              <a:rPr lang="en-US" dirty="0" err="1">
                <a:solidFill>
                  <a:schemeClr val="tx1"/>
                </a:solidFill>
              </a:rPr>
              <a:t>nevarnostih</a:t>
            </a:r>
            <a:r>
              <a:rPr lang="en-US" dirty="0">
                <a:solidFill>
                  <a:schemeClr val="tx1"/>
                </a:solidFill>
              </a:rPr>
              <a:t> in </a:t>
            </a:r>
            <a:r>
              <a:rPr lang="en-US" dirty="0" err="1">
                <a:solidFill>
                  <a:schemeClr val="tx1"/>
                </a:solidFill>
              </a:rPr>
              <a:t>napakah</a:t>
            </a:r>
            <a:r>
              <a:rPr lang="en-US" dirty="0">
                <a:solidFill>
                  <a:schemeClr val="tx1"/>
                </a:solidFill>
              </a:rPr>
              <a:t>.</a:t>
            </a:r>
            <a:br>
              <a:rPr lang="sl-SI" dirty="0">
                <a:solidFill>
                  <a:schemeClr val="tx1"/>
                </a:solidFill>
              </a:rPr>
            </a:br>
            <a:r>
              <a:rPr lang="en-US" b="1" dirty="0">
                <a:solidFill>
                  <a:schemeClr val="bg2">
                    <a:lumMod val="75000"/>
                  </a:schemeClr>
                </a:solidFill>
              </a:rPr>
              <a:t>5c. </a:t>
            </a:r>
            <a:r>
              <a:rPr lang="en-US" dirty="0" err="1">
                <a:solidFill>
                  <a:schemeClr val="tx1"/>
                </a:solidFill>
              </a:rPr>
              <a:t>Zagotovite</a:t>
            </a:r>
            <a:r>
              <a:rPr lang="en-US" dirty="0">
                <a:solidFill>
                  <a:schemeClr val="tx1"/>
                </a:solidFill>
              </a:rPr>
              <a:t> </a:t>
            </a:r>
            <a:r>
              <a:rPr lang="en-US" dirty="0" err="1">
                <a:solidFill>
                  <a:schemeClr val="tx1"/>
                </a:solidFill>
              </a:rPr>
              <a:t>varnostne</a:t>
            </a:r>
            <a:r>
              <a:rPr lang="en-US" dirty="0">
                <a:solidFill>
                  <a:schemeClr val="tx1"/>
                </a:solidFill>
              </a:rPr>
              <a:t> </a:t>
            </a:r>
            <a:r>
              <a:rPr lang="en-US" dirty="0" err="1">
                <a:solidFill>
                  <a:schemeClr val="tx1"/>
                </a:solidFill>
              </a:rPr>
              <a:t>funkcije</a:t>
            </a:r>
            <a:r>
              <a:rPr lang="en-US" dirty="0">
                <a:solidFill>
                  <a:schemeClr val="tx1"/>
                </a:solidFill>
              </a:rPr>
              <a:t>.</a:t>
            </a:r>
            <a:br>
              <a:rPr lang="sl-SI" dirty="0">
                <a:solidFill>
                  <a:schemeClr val="tx1"/>
                </a:solidFill>
              </a:rPr>
            </a:br>
            <a:r>
              <a:rPr lang="en-US" b="1" dirty="0">
                <a:solidFill>
                  <a:schemeClr val="bg2">
                    <a:lumMod val="75000"/>
                  </a:schemeClr>
                </a:solidFill>
              </a:rPr>
              <a:t>5d. </a:t>
            </a:r>
            <a:r>
              <a:rPr lang="en-US" dirty="0" err="1">
                <a:solidFill>
                  <a:schemeClr val="tx1"/>
                </a:solidFill>
              </a:rPr>
              <a:t>Preprečite</a:t>
            </a:r>
            <a:r>
              <a:rPr lang="en-US" dirty="0">
                <a:solidFill>
                  <a:schemeClr val="tx1"/>
                </a:solidFill>
              </a:rPr>
              <a:t> </a:t>
            </a:r>
            <a:r>
              <a:rPr lang="en-US" dirty="0" err="1">
                <a:solidFill>
                  <a:schemeClr val="tx1"/>
                </a:solidFill>
              </a:rPr>
              <a:t>avtomatsko</a:t>
            </a:r>
            <a:r>
              <a:rPr lang="en-US" dirty="0">
                <a:solidFill>
                  <a:schemeClr val="tx1"/>
                </a:solidFill>
              </a:rPr>
              <a:t> </a:t>
            </a:r>
            <a:r>
              <a:rPr lang="en-US" dirty="0" err="1">
                <a:solidFill>
                  <a:schemeClr val="tx1"/>
                </a:solidFill>
              </a:rPr>
              <a:t>ravnanje</a:t>
            </a:r>
            <a:r>
              <a:rPr lang="en-US" dirty="0">
                <a:solidFill>
                  <a:schemeClr val="tx1"/>
                </a:solidFill>
              </a:rPr>
              <a:t> </a:t>
            </a:r>
            <a:r>
              <a:rPr lang="en-US" dirty="0" err="1">
                <a:solidFill>
                  <a:schemeClr val="tx1"/>
                </a:solidFill>
              </a:rPr>
              <a:t>pri</a:t>
            </a:r>
            <a:r>
              <a:rPr lang="en-US" dirty="0">
                <a:solidFill>
                  <a:schemeClr val="tx1"/>
                </a:solidFill>
              </a:rPr>
              <a:t> </a:t>
            </a:r>
            <a:r>
              <a:rPr lang="en-US" dirty="0" err="1">
                <a:solidFill>
                  <a:schemeClr val="tx1"/>
                </a:solidFill>
              </a:rPr>
              <a:t>opravilih</a:t>
            </a:r>
            <a:r>
              <a:rPr lang="en-US" dirty="0">
                <a:solidFill>
                  <a:schemeClr val="tx1"/>
                </a:solidFill>
              </a:rPr>
              <a:t>, ki </a:t>
            </a:r>
            <a:r>
              <a:rPr lang="en-US" dirty="0" err="1">
                <a:solidFill>
                  <a:schemeClr val="tx1"/>
                </a:solidFill>
              </a:rPr>
              <a:t>zahtevajo</a:t>
            </a:r>
            <a:r>
              <a:rPr lang="en-US" dirty="0">
                <a:solidFill>
                  <a:schemeClr val="tx1"/>
                </a:solidFill>
              </a:rPr>
              <a:t> </a:t>
            </a:r>
            <a:r>
              <a:rPr lang="en-US" dirty="0" err="1">
                <a:solidFill>
                  <a:schemeClr val="tx1"/>
                </a:solidFill>
              </a:rPr>
              <a:t>pozornost</a:t>
            </a:r>
            <a:r>
              <a:rPr lang="en-US" dirty="0">
                <a:solidFill>
                  <a:schemeClr val="tx1"/>
                </a:solidFill>
              </a:rPr>
              <a:t>.</a:t>
            </a:r>
            <a:endParaRPr lang="sl-SI" dirty="0">
              <a:solidFill>
                <a:schemeClr val="tx1"/>
              </a:solidFill>
            </a:endParaRPr>
          </a:p>
          <a:p>
            <a:r>
              <a:rPr lang="sl-SI" b="1" dirty="0">
                <a:solidFill>
                  <a:schemeClr val="bg2">
                    <a:lumMod val="50000"/>
                  </a:schemeClr>
                </a:solidFill>
              </a:rPr>
              <a:t>PRIMERI</a:t>
            </a:r>
            <a:endParaRPr lang="en-US" dirty="0">
              <a:solidFill>
                <a:schemeClr val="bg2">
                  <a:lumMod val="50000"/>
                </a:schemeClr>
              </a:solidFill>
            </a:endParaRPr>
          </a:p>
          <a:p>
            <a:pPr lvl="1"/>
            <a:r>
              <a:rPr lang="en-US" dirty="0" err="1"/>
              <a:t>Avtomobilski</a:t>
            </a:r>
            <a:r>
              <a:rPr lang="en-US" dirty="0"/>
              <a:t> </a:t>
            </a:r>
            <a:r>
              <a:rPr lang="en-US" dirty="0" err="1"/>
              <a:t>ključ</a:t>
            </a:r>
            <a:r>
              <a:rPr lang="en-US" dirty="0"/>
              <a:t> z </a:t>
            </a:r>
            <a:r>
              <a:rPr lang="en-US" dirty="0" err="1"/>
              <a:t>dvojnim</a:t>
            </a:r>
            <a:r>
              <a:rPr lang="en-US" dirty="0"/>
              <a:t> </a:t>
            </a:r>
            <a:r>
              <a:rPr lang="en-US" dirty="0" err="1"/>
              <a:t>izrezom</a:t>
            </a:r>
            <a:r>
              <a:rPr lang="en-US" dirty="0"/>
              <a:t>, ki ga je </a:t>
            </a:r>
            <a:r>
              <a:rPr lang="en-US" dirty="0" err="1"/>
              <a:t>mogoče</a:t>
            </a:r>
            <a:r>
              <a:rPr lang="en-US" dirty="0"/>
              <a:t> </a:t>
            </a:r>
            <a:r>
              <a:rPr lang="en-US" dirty="0" err="1"/>
              <a:t>enostavno</a:t>
            </a:r>
            <a:r>
              <a:rPr lang="en-US" dirty="0"/>
              <a:t> </a:t>
            </a:r>
            <a:r>
              <a:rPr lang="en-US" dirty="0" err="1"/>
              <a:t>vstaviti</a:t>
            </a:r>
            <a:r>
              <a:rPr lang="en-US" dirty="0"/>
              <a:t> v </a:t>
            </a:r>
            <a:r>
              <a:rPr lang="en-US" dirty="0" err="1"/>
              <a:t>vdolbino</a:t>
            </a:r>
            <a:r>
              <a:rPr lang="en-US" dirty="0"/>
              <a:t> </a:t>
            </a:r>
            <a:r>
              <a:rPr lang="en-US" dirty="0" err="1"/>
              <a:t>ključavnice</a:t>
            </a:r>
            <a:r>
              <a:rPr lang="en-US" dirty="0"/>
              <a:t> </a:t>
            </a:r>
            <a:r>
              <a:rPr lang="en-US" dirty="0" err="1"/>
              <a:t>na</a:t>
            </a:r>
            <a:r>
              <a:rPr lang="en-US" dirty="0"/>
              <a:t> </a:t>
            </a:r>
            <a:r>
              <a:rPr lang="en-US" dirty="0" err="1"/>
              <a:t>dva</a:t>
            </a:r>
            <a:r>
              <a:rPr lang="en-US" dirty="0"/>
              <a:t> </a:t>
            </a:r>
            <a:r>
              <a:rPr lang="en-US" dirty="0" err="1"/>
              <a:t>načina</a:t>
            </a:r>
            <a:endParaRPr lang="sl-SI" dirty="0"/>
          </a:p>
          <a:p>
            <a:pPr lvl="1"/>
            <a:r>
              <a:rPr lang="en-US" dirty="0" err="1"/>
              <a:t>Funkcija</a:t>
            </a:r>
            <a:r>
              <a:rPr lang="en-US" dirty="0"/>
              <a:t> »</a:t>
            </a:r>
            <a:r>
              <a:rPr lang="en-US" dirty="0" err="1"/>
              <a:t>razveljavitev</a:t>
            </a:r>
            <a:r>
              <a:rPr lang="en-US" dirty="0"/>
              <a:t>« v </a:t>
            </a:r>
            <a:r>
              <a:rPr lang="en-US" dirty="0" err="1"/>
              <a:t>računalniški</a:t>
            </a:r>
            <a:r>
              <a:rPr lang="en-US" dirty="0"/>
              <a:t> </a:t>
            </a:r>
            <a:r>
              <a:rPr lang="en-US" dirty="0" err="1"/>
              <a:t>programski</a:t>
            </a:r>
            <a:r>
              <a:rPr lang="en-US" dirty="0"/>
              <a:t> </a:t>
            </a:r>
            <a:r>
              <a:rPr lang="en-US" dirty="0" err="1"/>
              <a:t>opremi</a:t>
            </a:r>
            <a:r>
              <a:rPr lang="en-US" dirty="0"/>
              <a:t>, ki </a:t>
            </a:r>
            <a:r>
              <a:rPr lang="en-US" dirty="0" err="1"/>
              <a:t>uporabniku</a:t>
            </a:r>
            <a:r>
              <a:rPr lang="en-US" dirty="0"/>
              <a:t> </a:t>
            </a:r>
            <a:r>
              <a:rPr lang="en-US" dirty="0" err="1"/>
              <a:t>omogoča</a:t>
            </a:r>
            <a:r>
              <a:rPr lang="en-US" dirty="0"/>
              <a:t> </a:t>
            </a:r>
            <a:r>
              <a:rPr lang="en-US" dirty="0" err="1"/>
              <a:t>popravljanje</a:t>
            </a:r>
            <a:r>
              <a:rPr lang="en-US" dirty="0"/>
              <a:t> </a:t>
            </a:r>
            <a:r>
              <a:rPr lang="en-US" dirty="0" err="1"/>
              <a:t>napak</a:t>
            </a:r>
            <a:r>
              <a:rPr lang="en-US" dirty="0"/>
              <a:t> </a:t>
            </a:r>
            <a:r>
              <a:rPr lang="en-US" dirty="0" err="1"/>
              <a:t>brez</a:t>
            </a:r>
            <a:r>
              <a:rPr lang="en-US" dirty="0"/>
              <a:t> </a:t>
            </a:r>
            <a:r>
              <a:rPr lang="en-US" dirty="0" err="1"/>
              <a:t>posledic</a:t>
            </a:r>
            <a:endParaRPr lang="sl-SI" dirty="0"/>
          </a:p>
        </p:txBody>
      </p:sp>
      <p:pic>
        <p:nvPicPr>
          <p:cNvPr id="6" name="Content Placeholder 5">
            <a:extLst>
              <a:ext uri="{FF2B5EF4-FFF2-40B4-BE49-F238E27FC236}">
                <a16:creationId xmlns:a16="http://schemas.microsoft.com/office/drawing/2014/main" id="{7E2769A8-49E6-0487-7C62-AF05FF5D387C}"/>
              </a:ext>
            </a:extLst>
          </p:cNvPr>
          <p:cNvPicPr>
            <a:picLocks noGrp="1" noChangeAspect="1"/>
          </p:cNvPicPr>
          <p:nvPr>
            <p:ph sz="half" idx="2"/>
          </p:nvPr>
        </p:nvPicPr>
        <p:blipFill>
          <a:blip r:embed="rId2"/>
          <a:stretch>
            <a:fillRect/>
          </a:stretch>
        </p:blipFill>
        <p:spPr>
          <a:xfrm>
            <a:off x="6675438" y="1846263"/>
            <a:ext cx="4022725" cy="4022725"/>
          </a:xfrm>
          <a:prstGeom prst="rect">
            <a:avLst/>
          </a:prstGeom>
        </p:spPr>
      </p:pic>
      <p:sp>
        <p:nvSpPr>
          <p:cNvPr id="7" name="TextBox 6">
            <a:extLst>
              <a:ext uri="{FF2B5EF4-FFF2-40B4-BE49-F238E27FC236}">
                <a16:creationId xmlns:a16="http://schemas.microsoft.com/office/drawing/2014/main" id="{F231151E-5FB5-0686-1AED-EF78AAF9D767}"/>
              </a:ext>
            </a:extLst>
          </p:cNvPr>
          <p:cNvSpPr txBox="1"/>
          <p:nvPr/>
        </p:nvSpPr>
        <p:spPr>
          <a:xfrm>
            <a:off x="6675437" y="5997064"/>
            <a:ext cx="4022725" cy="276999"/>
          </a:xfrm>
          <a:prstGeom prst="rect">
            <a:avLst/>
          </a:prstGeom>
          <a:noFill/>
        </p:spPr>
        <p:txBody>
          <a:bodyPr wrap="square" rtlCol="0">
            <a:spAutoFit/>
          </a:bodyPr>
          <a:lstStyle/>
          <a:p>
            <a:r>
              <a:rPr lang="en-US" sz="1200" dirty="0"/>
              <a:t>Image source: https://pixabay.com/</a:t>
            </a:r>
          </a:p>
        </p:txBody>
      </p:sp>
    </p:spTree>
    <p:extLst>
      <p:ext uri="{BB962C8B-B14F-4D97-AF65-F5344CB8AC3E}">
        <p14:creationId xmlns:p14="http://schemas.microsoft.com/office/powerpoint/2010/main" val="305288488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BEC39-AA43-53C5-0ABE-1EB9898C5219}"/>
              </a:ext>
            </a:extLst>
          </p:cNvPr>
          <p:cNvSpPr>
            <a:spLocks noGrp="1"/>
          </p:cNvSpPr>
          <p:nvPr>
            <p:ph type="title"/>
          </p:nvPr>
        </p:nvSpPr>
        <p:spPr/>
        <p:txBody>
          <a:bodyPr/>
          <a:lstStyle/>
          <a:p>
            <a:r>
              <a:rPr lang="en-US" dirty="0"/>
              <a:t>Univer</a:t>
            </a:r>
            <a:r>
              <a:rPr lang="sl-SI" dirty="0" err="1"/>
              <a:t>zalno</a:t>
            </a:r>
            <a:r>
              <a:rPr lang="sl-SI" dirty="0"/>
              <a:t> oblikovanje</a:t>
            </a:r>
            <a:r>
              <a:rPr lang="en-US" dirty="0"/>
              <a:t> 6: </a:t>
            </a:r>
            <a:r>
              <a:rPr lang="sl-SI" dirty="0"/>
              <a:t>MAJHEN FIZIČNI NAPOR</a:t>
            </a:r>
            <a:endParaRPr lang="en-US" dirty="0"/>
          </a:p>
        </p:txBody>
      </p:sp>
      <p:sp>
        <p:nvSpPr>
          <p:cNvPr id="3" name="Content Placeholder 2">
            <a:extLst>
              <a:ext uri="{FF2B5EF4-FFF2-40B4-BE49-F238E27FC236}">
                <a16:creationId xmlns:a16="http://schemas.microsoft.com/office/drawing/2014/main" id="{6F15AD63-42B0-DCD0-1880-99C77E2CB360}"/>
              </a:ext>
            </a:extLst>
          </p:cNvPr>
          <p:cNvSpPr>
            <a:spLocks noGrp="1"/>
          </p:cNvSpPr>
          <p:nvPr>
            <p:ph sz="half" idx="1"/>
          </p:nvPr>
        </p:nvSpPr>
        <p:spPr/>
        <p:txBody>
          <a:bodyPr>
            <a:normAutofit/>
          </a:bodyPr>
          <a:lstStyle/>
          <a:p>
            <a:r>
              <a:rPr lang="en-US" b="1" dirty="0">
                <a:solidFill>
                  <a:schemeClr val="bg2">
                    <a:lumMod val="50000"/>
                  </a:schemeClr>
                </a:solidFill>
              </a:rPr>
              <a:t>Ta </a:t>
            </a:r>
            <a:r>
              <a:rPr lang="en-US" b="1" dirty="0" err="1">
                <a:solidFill>
                  <a:schemeClr val="bg2">
                    <a:lumMod val="50000"/>
                  </a:schemeClr>
                </a:solidFill>
              </a:rPr>
              <a:t>zasnova</a:t>
            </a:r>
            <a:r>
              <a:rPr lang="en-US" b="1" dirty="0">
                <a:solidFill>
                  <a:schemeClr val="bg2">
                    <a:lumMod val="50000"/>
                  </a:schemeClr>
                </a:solidFill>
              </a:rPr>
              <a:t> </a:t>
            </a:r>
            <a:r>
              <a:rPr lang="en-US" b="1" dirty="0" err="1">
                <a:solidFill>
                  <a:schemeClr val="bg2">
                    <a:lumMod val="50000"/>
                  </a:schemeClr>
                </a:solidFill>
              </a:rPr>
              <a:t>omogoča</a:t>
            </a:r>
            <a:r>
              <a:rPr lang="en-US" b="1" dirty="0">
                <a:solidFill>
                  <a:schemeClr val="bg2">
                    <a:lumMod val="50000"/>
                  </a:schemeClr>
                </a:solidFill>
              </a:rPr>
              <a:t> </a:t>
            </a:r>
            <a:r>
              <a:rPr lang="en-US" b="1" dirty="0" err="1">
                <a:solidFill>
                  <a:schemeClr val="bg2">
                    <a:lumMod val="50000"/>
                  </a:schemeClr>
                </a:solidFill>
              </a:rPr>
              <a:t>učinkovito</a:t>
            </a:r>
            <a:r>
              <a:rPr lang="en-US" b="1" dirty="0">
                <a:solidFill>
                  <a:schemeClr val="bg2">
                    <a:lumMod val="50000"/>
                  </a:schemeClr>
                </a:solidFill>
              </a:rPr>
              <a:t> in </a:t>
            </a:r>
            <a:r>
              <a:rPr lang="en-US" b="1" dirty="0" err="1">
                <a:solidFill>
                  <a:schemeClr val="bg2">
                    <a:lumMod val="50000"/>
                  </a:schemeClr>
                </a:solidFill>
              </a:rPr>
              <a:t>prijetno</a:t>
            </a:r>
            <a:r>
              <a:rPr lang="en-US" b="1" dirty="0">
                <a:solidFill>
                  <a:schemeClr val="bg2">
                    <a:lumMod val="50000"/>
                  </a:schemeClr>
                </a:solidFill>
              </a:rPr>
              <a:t> </a:t>
            </a:r>
            <a:r>
              <a:rPr lang="en-US" b="1" dirty="0" err="1">
                <a:solidFill>
                  <a:schemeClr val="bg2">
                    <a:lumMod val="50000"/>
                  </a:schemeClr>
                </a:solidFill>
              </a:rPr>
              <a:t>uporabo</a:t>
            </a:r>
            <a:r>
              <a:rPr lang="en-US" b="1" dirty="0">
                <a:solidFill>
                  <a:schemeClr val="bg2">
                    <a:lumMod val="50000"/>
                  </a:schemeClr>
                </a:solidFill>
              </a:rPr>
              <a:t> z </a:t>
            </a:r>
            <a:r>
              <a:rPr lang="en-US" b="1" dirty="0" err="1">
                <a:solidFill>
                  <a:schemeClr val="bg2">
                    <a:lumMod val="50000"/>
                  </a:schemeClr>
                </a:solidFill>
              </a:rPr>
              <a:t>minimalno</a:t>
            </a:r>
            <a:r>
              <a:rPr lang="en-US" b="1" dirty="0">
                <a:solidFill>
                  <a:schemeClr val="bg2">
                    <a:lumMod val="50000"/>
                  </a:schemeClr>
                </a:solidFill>
              </a:rPr>
              <a:t> u</a:t>
            </a:r>
            <a:r>
              <a:rPr lang="sl-SI" b="1" dirty="0">
                <a:solidFill>
                  <a:schemeClr val="bg2">
                    <a:lumMod val="50000"/>
                  </a:schemeClr>
                </a:solidFill>
              </a:rPr>
              <a:t>bremenitvijo</a:t>
            </a:r>
            <a:r>
              <a:rPr lang="en-US" b="1" dirty="0">
                <a:solidFill>
                  <a:schemeClr val="bg2">
                    <a:lumMod val="50000"/>
                  </a:schemeClr>
                </a:solidFill>
              </a:rPr>
              <a:t>.</a:t>
            </a:r>
            <a:endParaRPr lang="sl-SI" b="1" dirty="0">
              <a:solidFill>
                <a:schemeClr val="bg2">
                  <a:lumMod val="50000"/>
                </a:schemeClr>
              </a:solidFill>
            </a:endParaRPr>
          </a:p>
          <a:p>
            <a:r>
              <a:rPr lang="sl-SI" b="1" dirty="0">
                <a:solidFill>
                  <a:schemeClr val="bg2">
                    <a:lumMod val="50000"/>
                  </a:schemeClr>
                </a:solidFill>
              </a:rPr>
              <a:t>SMERNICE</a:t>
            </a:r>
            <a:endParaRPr lang="en-US" dirty="0">
              <a:solidFill>
                <a:schemeClr val="bg2">
                  <a:lumMod val="50000"/>
                </a:schemeClr>
              </a:solidFill>
            </a:endParaRPr>
          </a:p>
          <a:p>
            <a:r>
              <a:rPr lang="en-US" b="1" dirty="0">
                <a:solidFill>
                  <a:schemeClr val="bg2">
                    <a:lumMod val="75000"/>
                  </a:schemeClr>
                </a:solidFill>
              </a:rPr>
              <a:t>6a. </a:t>
            </a:r>
            <a:r>
              <a:rPr lang="en-US" dirty="0" err="1">
                <a:solidFill>
                  <a:schemeClr val="tx1"/>
                </a:solidFill>
              </a:rPr>
              <a:t>Uporabniku</a:t>
            </a:r>
            <a:r>
              <a:rPr lang="en-US" dirty="0">
                <a:solidFill>
                  <a:schemeClr val="tx1"/>
                </a:solidFill>
              </a:rPr>
              <a:t> </a:t>
            </a:r>
            <a:r>
              <a:rPr lang="en-US" dirty="0" err="1">
                <a:solidFill>
                  <a:schemeClr val="tx1"/>
                </a:solidFill>
              </a:rPr>
              <a:t>omogočite</a:t>
            </a:r>
            <a:r>
              <a:rPr lang="en-US" dirty="0">
                <a:solidFill>
                  <a:schemeClr val="tx1"/>
                </a:solidFill>
              </a:rPr>
              <a:t>, da </a:t>
            </a:r>
            <a:r>
              <a:rPr lang="en-US" dirty="0" err="1">
                <a:solidFill>
                  <a:schemeClr val="tx1"/>
                </a:solidFill>
              </a:rPr>
              <a:t>ohrani</a:t>
            </a:r>
            <a:r>
              <a:rPr lang="en-US" dirty="0">
                <a:solidFill>
                  <a:schemeClr val="tx1"/>
                </a:solidFill>
              </a:rPr>
              <a:t> </a:t>
            </a:r>
            <a:r>
              <a:rPr lang="en-US" dirty="0" err="1">
                <a:solidFill>
                  <a:schemeClr val="tx1"/>
                </a:solidFill>
              </a:rPr>
              <a:t>nevtralen</a:t>
            </a:r>
            <a:r>
              <a:rPr lang="en-US" dirty="0">
                <a:solidFill>
                  <a:schemeClr val="tx1"/>
                </a:solidFill>
              </a:rPr>
              <a:t> </a:t>
            </a:r>
            <a:r>
              <a:rPr lang="en-US" dirty="0" err="1">
                <a:solidFill>
                  <a:schemeClr val="tx1"/>
                </a:solidFill>
              </a:rPr>
              <a:t>položaj</a:t>
            </a:r>
            <a:r>
              <a:rPr lang="en-US" dirty="0">
                <a:solidFill>
                  <a:schemeClr val="tx1"/>
                </a:solidFill>
              </a:rPr>
              <a:t> </a:t>
            </a:r>
            <a:r>
              <a:rPr lang="en-US" dirty="0" err="1">
                <a:solidFill>
                  <a:schemeClr val="tx1"/>
                </a:solidFill>
              </a:rPr>
              <a:t>telesa</a:t>
            </a:r>
            <a:r>
              <a:rPr lang="en-US" dirty="0">
                <a:solidFill>
                  <a:schemeClr val="tx1"/>
                </a:solidFill>
              </a:rPr>
              <a:t>. </a:t>
            </a:r>
            <a:br>
              <a:rPr lang="sl-SI" dirty="0">
                <a:solidFill>
                  <a:schemeClr val="tx1"/>
                </a:solidFill>
              </a:rPr>
            </a:br>
            <a:r>
              <a:rPr lang="en-US" b="1" dirty="0">
                <a:solidFill>
                  <a:schemeClr val="bg2">
                    <a:lumMod val="75000"/>
                  </a:schemeClr>
                </a:solidFill>
              </a:rPr>
              <a:t>6b. </a:t>
            </a:r>
            <a:r>
              <a:rPr lang="en-US" dirty="0" err="1">
                <a:solidFill>
                  <a:schemeClr val="tx1"/>
                </a:solidFill>
              </a:rPr>
              <a:t>Uporabljajte</a:t>
            </a:r>
            <a:r>
              <a:rPr lang="en-US" dirty="0">
                <a:solidFill>
                  <a:schemeClr val="tx1"/>
                </a:solidFill>
              </a:rPr>
              <a:t> </a:t>
            </a:r>
            <a:r>
              <a:rPr lang="en-US" dirty="0" err="1">
                <a:solidFill>
                  <a:schemeClr val="tx1"/>
                </a:solidFill>
              </a:rPr>
              <a:t>razumne</a:t>
            </a:r>
            <a:r>
              <a:rPr lang="en-US" dirty="0">
                <a:solidFill>
                  <a:schemeClr val="tx1"/>
                </a:solidFill>
              </a:rPr>
              <a:t> </a:t>
            </a:r>
            <a:r>
              <a:rPr lang="en-US" dirty="0" err="1">
                <a:solidFill>
                  <a:schemeClr val="tx1"/>
                </a:solidFill>
              </a:rPr>
              <a:t>sile</a:t>
            </a:r>
            <a:r>
              <a:rPr lang="en-US" dirty="0">
                <a:solidFill>
                  <a:schemeClr val="tx1"/>
                </a:solidFill>
              </a:rPr>
              <a:t> </a:t>
            </a:r>
            <a:r>
              <a:rPr lang="en-US" dirty="0" err="1">
                <a:solidFill>
                  <a:schemeClr val="tx1"/>
                </a:solidFill>
              </a:rPr>
              <a:t>pri</a:t>
            </a:r>
            <a:r>
              <a:rPr lang="en-US" dirty="0">
                <a:solidFill>
                  <a:schemeClr val="tx1"/>
                </a:solidFill>
              </a:rPr>
              <a:t> </a:t>
            </a:r>
            <a:r>
              <a:rPr lang="en-US" dirty="0" err="1">
                <a:solidFill>
                  <a:schemeClr val="tx1"/>
                </a:solidFill>
              </a:rPr>
              <a:t>upravljanju</a:t>
            </a:r>
            <a:r>
              <a:rPr lang="en-US" dirty="0">
                <a:solidFill>
                  <a:schemeClr val="tx1"/>
                </a:solidFill>
              </a:rPr>
              <a:t>. </a:t>
            </a:r>
            <a:r>
              <a:rPr lang="en-US" b="1" dirty="0">
                <a:solidFill>
                  <a:schemeClr val="bg2">
                    <a:lumMod val="75000"/>
                  </a:schemeClr>
                </a:solidFill>
              </a:rPr>
              <a:t>6c. </a:t>
            </a:r>
            <a:r>
              <a:rPr lang="en-US" dirty="0" err="1">
                <a:solidFill>
                  <a:schemeClr val="tx1"/>
                </a:solidFill>
              </a:rPr>
              <a:t>Zmanjšajte</a:t>
            </a:r>
            <a:r>
              <a:rPr lang="en-US" dirty="0">
                <a:solidFill>
                  <a:schemeClr val="tx1"/>
                </a:solidFill>
              </a:rPr>
              <a:t> </a:t>
            </a:r>
            <a:r>
              <a:rPr lang="en-US" dirty="0" err="1">
                <a:solidFill>
                  <a:schemeClr val="tx1"/>
                </a:solidFill>
              </a:rPr>
              <a:t>število</a:t>
            </a:r>
            <a:r>
              <a:rPr lang="en-US" dirty="0">
                <a:solidFill>
                  <a:schemeClr val="tx1"/>
                </a:solidFill>
              </a:rPr>
              <a:t> </a:t>
            </a:r>
            <a:r>
              <a:rPr lang="en-US" dirty="0" err="1">
                <a:solidFill>
                  <a:schemeClr val="tx1"/>
                </a:solidFill>
              </a:rPr>
              <a:t>ponavljajočih</a:t>
            </a:r>
            <a:r>
              <a:rPr lang="en-US" dirty="0">
                <a:solidFill>
                  <a:schemeClr val="tx1"/>
                </a:solidFill>
              </a:rPr>
              <a:t> se </a:t>
            </a:r>
            <a:r>
              <a:rPr lang="en-US" dirty="0" err="1">
                <a:solidFill>
                  <a:schemeClr val="tx1"/>
                </a:solidFill>
              </a:rPr>
              <a:t>gibov</a:t>
            </a:r>
            <a:r>
              <a:rPr lang="en-US" dirty="0">
                <a:solidFill>
                  <a:schemeClr val="tx1"/>
                </a:solidFill>
              </a:rPr>
              <a:t>. </a:t>
            </a:r>
            <a:r>
              <a:rPr lang="en-US" b="1" dirty="0">
                <a:solidFill>
                  <a:schemeClr val="bg2">
                    <a:lumMod val="75000"/>
                  </a:schemeClr>
                </a:solidFill>
              </a:rPr>
              <a:t>6d. </a:t>
            </a:r>
            <a:r>
              <a:rPr lang="en-US" dirty="0" err="1">
                <a:solidFill>
                  <a:schemeClr val="tx1"/>
                </a:solidFill>
              </a:rPr>
              <a:t>Zmanjšajte</a:t>
            </a:r>
            <a:r>
              <a:rPr lang="en-US" dirty="0">
                <a:solidFill>
                  <a:schemeClr val="tx1"/>
                </a:solidFill>
              </a:rPr>
              <a:t> </a:t>
            </a:r>
            <a:r>
              <a:rPr lang="en-US" dirty="0" err="1">
                <a:solidFill>
                  <a:schemeClr val="tx1"/>
                </a:solidFill>
              </a:rPr>
              <a:t>trajno</a:t>
            </a:r>
            <a:r>
              <a:rPr lang="en-US" dirty="0">
                <a:solidFill>
                  <a:schemeClr val="tx1"/>
                </a:solidFill>
              </a:rPr>
              <a:t> </a:t>
            </a:r>
            <a:r>
              <a:rPr lang="en-US" dirty="0" err="1">
                <a:solidFill>
                  <a:schemeClr val="tx1"/>
                </a:solidFill>
              </a:rPr>
              <a:t>fizično</a:t>
            </a:r>
            <a:r>
              <a:rPr lang="en-US" dirty="0">
                <a:solidFill>
                  <a:schemeClr val="tx1"/>
                </a:solidFill>
              </a:rPr>
              <a:t> </a:t>
            </a:r>
            <a:r>
              <a:rPr lang="en-US" dirty="0" err="1">
                <a:solidFill>
                  <a:schemeClr val="tx1"/>
                </a:solidFill>
              </a:rPr>
              <a:t>naprezanje</a:t>
            </a:r>
            <a:r>
              <a:rPr lang="en-US" dirty="0">
                <a:solidFill>
                  <a:schemeClr val="tx1"/>
                </a:solidFill>
              </a:rPr>
              <a:t>. </a:t>
            </a:r>
            <a:endParaRPr lang="sl-SI" dirty="0">
              <a:solidFill>
                <a:schemeClr val="tx1"/>
              </a:solidFill>
            </a:endParaRPr>
          </a:p>
          <a:p>
            <a:r>
              <a:rPr lang="sl-SI" b="1" dirty="0">
                <a:solidFill>
                  <a:schemeClr val="bg2">
                    <a:lumMod val="50000"/>
                  </a:schemeClr>
                </a:solidFill>
              </a:rPr>
              <a:t>PRIMERI</a:t>
            </a:r>
            <a:endParaRPr lang="sl-SI" dirty="0"/>
          </a:p>
          <a:p>
            <a:pPr lvl="1"/>
            <a:r>
              <a:rPr lang="sl-SI" dirty="0"/>
              <a:t>Ročaji na vratih in pipah v obliki vzvoda ali zanke</a:t>
            </a:r>
          </a:p>
          <a:p>
            <a:pPr lvl="1"/>
            <a:r>
              <a:rPr lang="sl-SI" dirty="0"/>
              <a:t>Svetilke na dotik, ki delujejo brez stikala</a:t>
            </a:r>
          </a:p>
        </p:txBody>
      </p:sp>
      <p:pic>
        <p:nvPicPr>
          <p:cNvPr id="6" name="Content Placeholder 5">
            <a:extLst>
              <a:ext uri="{FF2B5EF4-FFF2-40B4-BE49-F238E27FC236}">
                <a16:creationId xmlns:a16="http://schemas.microsoft.com/office/drawing/2014/main" id="{486BE391-6178-4509-2DD0-1096DB285632}"/>
              </a:ext>
            </a:extLst>
          </p:cNvPr>
          <p:cNvPicPr>
            <a:picLocks noGrp="1" noChangeAspect="1"/>
          </p:cNvPicPr>
          <p:nvPr>
            <p:ph sz="half" idx="2"/>
          </p:nvPr>
        </p:nvPicPr>
        <p:blipFill>
          <a:blip r:embed="rId2"/>
          <a:stretch>
            <a:fillRect/>
          </a:stretch>
        </p:blipFill>
        <p:spPr>
          <a:xfrm>
            <a:off x="6218238" y="2212560"/>
            <a:ext cx="4937125" cy="3290130"/>
          </a:xfrm>
          <a:prstGeom prst="rect">
            <a:avLst/>
          </a:prstGeom>
        </p:spPr>
      </p:pic>
      <p:sp>
        <p:nvSpPr>
          <p:cNvPr id="7" name="TextBox 6">
            <a:extLst>
              <a:ext uri="{FF2B5EF4-FFF2-40B4-BE49-F238E27FC236}">
                <a16:creationId xmlns:a16="http://schemas.microsoft.com/office/drawing/2014/main" id="{52CC4128-B449-43CB-DBB0-0E55E7D11D74}"/>
              </a:ext>
            </a:extLst>
          </p:cNvPr>
          <p:cNvSpPr txBox="1"/>
          <p:nvPr/>
        </p:nvSpPr>
        <p:spPr>
          <a:xfrm>
            <a:off x="6218238" y="5869094"/>
            <a:ext cx="4022725" cy="276999"/>
          </a:xfrm>
          <a:prstGeom prst="rect">
            <a:avLst/>
          </a:prstGeom>
          <a:noFill/>
        </p:spPr>
        <p:txBody>
          <a:bodyPr wrap="square" rtlCol="0">
            <a:spAutoFit/>
          </a:bodyPr>
          <a:lstStyle/>
          <a:p>
            <a:r>
              <a:rPr lang="en-US" sz="1200" dirty="0"/>
              <a:t>Image source: https://pixabay.com/</a:t>
            </a:r>
          </a:p>
        </p:txBody>
      </p:sp>
    </p:spTree>
    <p:extLst>
      <p:ext uri="{BB962C8B-B14F-4D97-AF65-F5344CB8AC3E}">
        <p14:creationId xmlns:p14="http://schemas.microsoft.com/office/powerpoint/2010/main" val="182235429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6C77B-38B8-AEDB-956A-7879B4813BA1}"/>
              </a:ext>
            </a:extLst>
          </p:cNvPr>
          <p:cNvSpPr>
            <a:spLocks noGrp="1"/>
          </p:cNvSpPr>
          <p:nvPr>
            <p:ph type="title"/>
          </p:nvPr>
        </p:nvSpPr>
        <p:spPr/>
        <p:txBody>
          <a:bodyPr>
            <a:normAutofit/>
          </a:bodyPr>
          <a:lstStyle/>
          <a:p>
            <a:r>
              <a:rPr lang="en-US" dirty="0"/>
              <a:t>Univer</a:t>
            </a:r>
            <a:r>
              <a:rPr lang="sl-SI" dirty="0" err="1"/>
              <a:t>zalno</a:t>
            </a:r>
            <a:r>
              <a:rPr lang="sl-SI" dirty="0"/>
              <a:t> oblikovanje</a:t>
            </a:r>
            <a:r>
              <a:rPr lang="en-US" dirty="0"/>
              <a:t> 7: </a:t>
            </a:r>
            <a:r>
              <a:rPr lang="pl-PL" dirty="0"/>
              <a:t>VELIKOST IN PROSTOR ZA PRIHOD IN UPORABO </a:t>
            </a:r>
            <a:endParaRPr lang="en-US" dirty="0"/>
          </a:p>
        </p:txBody>
      </p:sp>
      <p:sp>
        <p:nvSpPr>
          <p:cNvPr id="3" name="Content Placeholder 2">
            <a:extLst>
              <a:ext uri="{FF2B5EF4-FFF2-40B4-BE49-F238E27FC236}">
                <a16:creationId xmlns:a16="http://schemas.microsoft.com/office/drawing/2014/main" id="{BB7AF01B-E9F6-440E-D528-D021F56CD985}"/>
              </a:ext>
            </a:extLst>
          </p:cNvPr>
          <p:cNvSpPr>
            <a:spLocks noGrp="1"/>
          </p:cNvSpPr>
          <p:nvPr>
            <p:ph sz="half" idx="1"/>
          </p:nvPr>
        </p:nvSpPr>
        <p:spPr/>
        <p:txBody>
          <a:bodyPr>
            <a:normAutofit fontScale="77500" lnSpcReduction="20000"/>
          </a:bodyPr>
          <a:lstStyle/>
          <a:p>
            <a:r>
              <a:rPr lang="en-US" b="1" dirty="0" err="1">
                <a:solidFill>
                  <a:schemeClr val="bg2">
                    <a:lumMod val="50000"/>
                  </a:schemeClr>
                </a:solidFill>
              </a:rPr>
              <a:t>Ustrezen</a:t>
            </a:r>
            <a:r>
              <a:rPr lang="en-US" b="1" dirty="0">
                <a:solidFill>
                  <a:schemeClr val="bg2">
                    <a:lumMod val="50000"/>
                  </a:schemeClr>
                </a:solidFill>
              </a:rPr>
              <a:t> </a:t>
            </a:r>
            <a:r>
              <a:rPr lang="en-US" b="1" dirty="0" err="1">
                <a:solidFill>
                  <a:schemeClr val="bg2">
                    <a:lumMod val="50000"/>
                  </a:schemeClr>
                </a:solidFill>
              </a:rPr>
              <a:t>prostor</a:t>
            </a:r>
            <a:r>
              <a:rPr lang="en-US" b="1" dirty="0">
                <a:solidFill>
                  <a:schemeClr val="bg2">
                    <a:lumMod val="50000"/>
                  </a:schemeClr>
                </a:solidFill>
              </a:rPr>
              <a:t> in </a:t>
            </a:r>
            <a:r>
              <a:rPr lang="en-US" b="1" dirty="0" err="1">
                <a:solidFill>
                  <a:schemeClr val="bg2">
                    <a:lumMod val="50000"/>
                  </a:schemeClr>
                </a:solidFill>
              </a:rPr>
              <a:t>velikost</a:t>
            </a:r>
            <a:r>
              <a:rPr lang="en-US" b="1" dirty="0">
                <a:solidFill>
                  <a:schemeClr val="bg2">
                    <a:lumMod val="50000"/>
                  </a:schemeClr>
                </a:solidFill>
              </a:rPr>
              <a:t> </a:t>
            </a:r>
            <a:r>
              <a:rPr lang="en-US" b="1" dirty="0" err="1">
                <a:solidFill>
                  <a:schemeClr val="bg2">
                    <a:lumMod val="50000"/>
                  </a:schemeClr>
                </a:solidFill>
              </a:rPr>
              <a:t>sta</a:t>
            </a:r>
            <a:r>
              <a:rPr lang="en-US" b="1" dirty="0">
                <a:solidFill>
                  <a:schemeClr val="bg2">
                    <a:lumMod val="50000"/>
                  </a:schemeClr>
                </a:solidFill>
              </a:rPr>
              <a:t> </a:t>
            </a:r>
            <a:r>
              <a:rPr lang="en-US" b="1" dirty="0" err="1">
                <a:solidFill>
                  <a:schemeClr val="bg2">
                    <a:lumMod val="50000"/>
                  </a:schemeClr>
                </a:solidFill>
              </a:rPr>
              <a:t>zagotovljena</a:t>
            </a:r>
            <a:r>
              <a:rPr lang="en-US" b="1" dirty="0">
                <a:solidFill>
                  <a:schemeClr val="bg2">
                    <a:lumMod val="50000"/>
                  </a:schemeClr>
                </a:solidFill>
              </a:rPr>
              <a:t> za </a:t>
            </a:r>
            <a:r>
              <a:rPr lang="en-US" b="1" dirty="0" err="1">
                <a:solidFill>
                  <a:schemeClr val="bg2">
                    <a:lumMod val="50000"/>
                  </a:schemeClr>
                </a:solidFill>
              </a:rPr>
              <a:t>pristop</a:t>
            </a:r>
            <a:r>
              <a:rPr lang="en-US" b="1" dirty="0">
                <a:solidFill>
                  <a:schemeClr val="bg2">
                    <a:lumMod val="50000"/>
                  </a:schemeClr>
                </a:solidFill>
              </a:rPr>
              <a:t>, </a:t>
            </a:r>
            <a:r>
              <a:rPr lang="en-US" b="1" dirty="0" err="1">
                <a:solidFill>
                  <a:schemeClr val="bg2">
                    <a:lumMod val="50000"/>
                  </a:schemeClr>
                </a:solidFill>
              </a:rPr>
              <a:t>doseg</a:t>
            </a:r>
            <a:r>
              <a:rPr lang="en-US" b="1" dirty="0">
                <a:solidFill>
                  <a:schemeClr val="bg2">
                    <a:lumMod val="50000"/>
                  </a:schemeClr>
                </a:solidFill>
              </a:rPr>
              <a:t>, </a:t>
            </a:r>
            <a:r>
              <a:rPr lang="en-US" b="1" dirty="0" err="1">
                <a:solidFill>
                  <a:schemeClr val="bg2">
                    <a:lumMod val="50000"/>
                  </a:schemeClr>
                </a:solidFill>
              </a:rPr>
              <a:t>upravljanje</a:t>
            </a:r>
            <a:r>
              <a:rPr lang="en-US" b="1" dirty="0">
                <a:solidFill>
                  <a:schemeClr val="bg2">
                    <a:lumMod val="50000"/>
                  </a:schemeClr>
                </a:solidFill>
              </a:rPr>
              <a:t> in </a:t>
            </a:r>
            <a:r>
              <a:rPr lang="en-US" b="1" dirty="0" err="1">
                <a:solidFill>
                  <a:schemeClr val="bg2">
                    <a:lumMod val="50000"/>
                  </a:schemeClr>
                </a:solidFill>
              </a:rPr>
              <a:t>uporabo</a:t>
            </a:r>
            <a:r>
              <a:rPr lang="en-US" b="1" dirty="0">
                <a:solidFill>
                  <a:schemeClr val="bg2">
                    <a:lumMod val="50000"/>
                  </a:schemeClr>
                </a:solidFill>
              </a:rPr>
              <a:t> ne glede </a:t>
            </a:r>
            <a:r>
              <a:rPr lang="en-US" b="1" dirty="0" err="1">
                <a:solidFill>
                  <a:schemeClr val="bg2">
                    <a:lumMod val="50000"/>
                  </a:schemeClr>
                </a:solidFill>
              </a:rPr>
              <a:t>na</a:t>
            </a:r>
            <a:r>
              <a:rPr lang="en-US" b="1" dirty="0">
                <a:solidFill>
                  <a:schemeClr val="bg2">
                    <a:lumMod val="50000"/>
                  </a:schemeClr>
                </a:solidFill>
              </a:rPr>
              <a:t> </a:t>
            </a:r>
            <a:r>
              <a:rPr lang="en-US" b="1" dirty="0" err="1">
                <a:solidFill>
                  <a:schemeClr val="bg2">
                    <a:lumMod val="50000"/>
                  </a:schemeClr>
                </a:solidFill>
              </a:rPr>
              <a:t>telesno</a:t>
            </a:r>
            <a:r>
              <a:rPr lang="en-US" b="1" dirty="0">
                <a:solidFill>
                  <a:schemeClr val="bg2">
                    <a:lumMod val="50000"/>
                  </a:schemeClr>
                </a:solidFill>
              </a:rPr>
              <a:t> </a:t>
            </a:r>
            <a:r>
              <a:rPr lang="en-US" b="1" dirty="0" err="1">
                <a:solidFill>
                  <a:schemeClr val="bg2">
                    <a:lumMod val="50000"/>
                  </a:schemeClr>
                </a:solidFill>
              </a:rPr>
              <a:t>velikost</a:t>
            </a:r>
            <a:r>
              <a:rPr lang="en-US" b="1" dirty="0">
                <a:solidFill>
                  <a:schemeClr val="bg2">
                    <a:lumMod val="50000"/>
                  </a:schemeClr>
                </a:solidFill>
              </a:rPr>
              <a:t>, </a:t>
            </a:r>
            <a:r>
              <a:rPr lang="en-US" b="1" dirty="0" err="1">
                <a:solidFill>
                  <a:schemeClr val="bg2">
                    <a:lumMod val="50000"/>
                  </a:schemeClr>
                </a:solidFill>
              </a:rPr>
              <a:t>držo</a:t>
            </a:r>
            <a:r>
              <a:rPr lang="en-US" b="1" dirty="0">
                <a:solidFill>
                  <a:schemeClr val="bg2">
                    <a:lumMod val="50000"/>
                  </a:schemeClr>
                </a:solidFill>
              </a:rPr>
              <a:t> </a:t>
            </a:r>
            <a:r>
              <a:rPr lang="en-US" b="1" dirty="0" err="1">
                <a:solidFill>
                  <a:schemeClr val="bg2">
                    <a:lumMod val="50000"/>
                  </a:schemeClr>
                </a:solidFill>
              </a:rPr>
              <a:t>ali</a:t>
            </a:r>
            <a:r>
              <a:rPr lang="en-US" b="1" dirty="0">
                <a:solidFill>
                  <a:schemeClr val="bg2">
                    <a:lumMod val="50000"/>
                  </a:schemeClr>
                </a:solidFill>
              </a:rPr>
              <a:t> </a:t>
            </a:r>
            <a:r>
              <a:rPr lang="en-US" b="1" dirty="0" err="1">
                <a:solidFill>
                  <a:schemeClr val="bg2">
                    <a:lumMod val="50000"/>
                  </a:schemeClr>
                </a:solidFill>
              </a:rPr>
              <a:t>mobilnost</a:t>
            </a:r>
            <a:r>
              <a:rPr lang="en-US" b="1" dirty="0">
                <a:solidFill>
                  <a:schemeClr val="bg2">
                    <a:lumMod val="50000"/>
                  </a:schemeClr>
                </a:solidFill>
              </a:rPr>
              <a:t> </a:t>
            </a:r>
            <a:r>
              <a:rPr lang="en-US" b="1" dirty="0" err="1">
                <a:solidFill>
                  <a:schemeClr val="bg2">
                    <a:lumMod val="50000"/>
                  </a:schemeClr>
                </a:solidFill>
              </a:rPr>
              <a:t>uporabnika</a:t>
            </a:r>
            <a:r>
              <a:rPr lang="en-US" b="1" dirty="0">
                <a:solidFill>
                  <a:schemeClr val="bg2">
                    <a:lumMod val="50000"/>
                  </a:schemeClr>
                </a:solidFill>
              </a:rPr>
              <a:t>.</a:t>
            </a:r>
            <a:endParaRPr lang="sl-SI" b="1" dirty="0">
              <a:solidFill>
                <a:schemeClr val="bg2">
                  <a:lumMod val="50000"/>
                </a:schemeClr>
              </a:solidFill>
            </a:endParaRPr>
          </a:p>
          <a:p>
            <a:r>
              <a:rPr lang="sl-SI" b="1" dirty="0">
                <a:solidFill>
                  <a:schemeClr val="bg2">
                    <a:lumMod val="50000"/>
                  </a:schemeClr>
                </a:solidFill>
              </a:rPr>
              <a:t>SMERNICE</a:t>
            </a:r>
            <a:endParaRPr lang="en-US" dirty="0">
              <a:solidFill>
                <a:schemeClr val="bg2">
                  <a:lumMod val="50000"/>
                </a:schemeClr>
              </a:solidFill>
            </a:endParaRPr>
          </a:p>
          <a:p>
            <a:r>
              <a:rPr lang="sl-SI" b="1" dirty="0">
                <a:solidFill>
                  <a:schemeClr val="bg2">
                    <a:lumMod val="50000"/>
                  </a:schemeClr>
                </a:solidFill>
              </a:rPr>
              <a:t>7a. </a:t>
            </a:r>
            <a:r>
              <a:rPr lang="sl-SI" dirty="0"/>
              <a:t>Zagotoviti jasen vidni stik do pomembnih elementov za vsakega sedečega ali stoječega uporabnika.</a:t>
            </a:r>
          </a:p>
          <a:p>
            <a:r>
              <a:rPr lang="sl-SI" b="1" dirty="0">
                <a:solidFill>
                  <a:schemeClr val="bg2">
                    <a:lumMod val="50000"/>
                  </a:schemeClr>
                </a:solidFill>
              </a:rPr>
              <a:t>7b. </a:t>
            </a:r>
            <a:r>
              <a:rPr lang="sl-SI" dirty="0"/>
              <a:t>Omogočiti udoben doseg do vseh komponent za vsakega sedečega ali stoječega uporabnika.</a:t>
            </a:r>
          </a:p>
          <a:p>
            <a:r>
              <a:rPr lang="sl-SI" b="1" dirty="0">
                <a:solidFill>
                  <a:schemeClr val="bg2">
                    <a:lumMod val="50000"/>
                  </a:schemeClr>
                </a:solidFill>
              </a:rPr>
              <a:t>7c. </a:t>
            </a:r>
            <a:r>
              <a:rPr lang="sl-SI" dirty="0"/>
              <a:t>Upoštevati razlike v velikosti dlani in prijema.</a:t>
            </a:r>
          </a:p>
          <a:p>
            <a:r>
              <a:rPr lang="sl-SI" b="1" dirty="0">
                <a:solidFill>
                  <a:schemeClr val="bg2">
                    <a:lumMod val="50000"/>
                  </a:schemeClr>
                </a:solidFill>
              </a:rPr>
              <a:t>7d. </a:t>
            </a:r>
            <a:r>
              <a:rPr lang="sl-SI" dirty="0"/>
              <a:t>Zagotoviti ustrezen prostor za uporabo pripomočkov za gibanje ali osebno pomoč.</a:t>
            </a:r>
          </a:p>
          <a:p>
            <a:r>
              <a:rPr lang="sl-SI" b="1" dirty="0">
                <a:solidFill>
                  <a:schemeClr val="bg2">
                    <a:lumMod val="50000"/>
                  </a:schemeClr>
                </a:solidFill>
              </a:rPr>
              <a:t>PRIMERI</a:t>
            </a:r>
            <a:endParaRPr lang="en-US" dirty="0">
              <a:solidFill>
                <a:schemeClr val="bg2">
                  <a:lumMod val="50000"/>
                </a:schemeClr>
              </a:solidFill>
            </a:endParaRPr>
          </a:p>
          <a:p>
            <a:pPr lvl="1"/>
            <a:r>
              <a:rPr lang="sl-SI" dirty="0"/>
              <a:t>Upravljalni elementi spredaj in prosti talni prostor okoli naprav, poštnih nabiralnikov, smetnjakov in drugih elementov.</a:t>
            </a:r>
          </a:p>
          <a:p>
            <a:pPr lvl="1"/>
            <a:r>
              <a:rPr lang="sl-SI" dirty="0"/>
              <a:t>Široka vrata na postajah podzemne železnice, ki so primerna za vse uporabnike.</a:t>
            </a:r>
          </a:p>
        </p:txBody>
      </p:sp>
      <p:pic>
        <p:nvPicPr>
          <p:cNvPr id="6" name="Content Placeholder 5">
            <a:extLst>
              <a:ext uri="{FF2B5EF4-FFF2-40B4-BE49-F238E27FC236}">
                <a16:creationId xmlns:a16="http://schemas.microsoft.com/office/drawing/2014/main" id="{C683E996-05B7-E3AB-AA66-1DB023101F1B}"/>
              </a:ext>
            </a:extLst>
          </p:cNvPr>
          <p:cNvPicPr>
            <a:picLocks noGrp="1" noChangeAspect="1"/>
          </p:cNvPicPr>
          <p:nvPr>
            <p:ph sz="half" idx="2"/>
          </p:nvPr>
        </p:nvPicPr>
        <p:blipFill>
          <a:blip r:embed="rId2"/>
          <a:stretch>
            <a:fillRect/>
          </a:stretch>
        </p:blipFill>
        <p:spPr>
          <a:xfrm>
            <a:off x="6218238" y="2212560"/>
            <a:ext cx="4937125" cy="3290130"/>
          </a:xfrm>
          <a:prstGeom prst="rect">
            <a:avLst/>
          </a:prstGeom>
        </p:spPr>
      </p:pic>
      <p:sp>
        <p:nvSpPr>
          <p:cNvPr id="7" name="TextBox 6">
            <a:extLst>
              <a:ext uri="{FF2B5EF4-FFF2-40B4-BE49-F238E27FC236}">
                <a16:creationId xmlns:a16="http://schemas.microsoft.com/office/drawing/2014/main" id="{277F7D90-5DDB-C512-8B65-F59E96496941}"/>
              </a:ext>
            </a:extLst>
          </p:cNvPr>
          <p:cNvSpPr txBox="1"/>
          <p:nvPr/>
        </p:nvSpPr>
        <p:spPr>
          <a:xfrm>
            <a:off x="6218238" y="5869094"/>
            <a:ext cx="4022725" cy="276999"/>
          </a:xfrm>
          <a:prstGeom prst="rect">
            <a:avLst/>
          </a:prstGeom>
          <a:noFill/>
        </p:spPr>
        <p:txBody>
          <a:bodyPr wrap="square" rtlCol="0">
            <a:spAutoFit/>
          </a:bodyPr>
          <a:lstStyle/>
          <a:p>
            <a:r>
              <a:rPr lang="en-US" sz="1200" dirty="0"/>
              <a:t>Image source: https://pixabay.com/</a:t>
            </a:r>
          </a:p>
        </p:txBody>
      </p:sp>
    </p:spTree>
    <p:extLst>
      <p:ext uri="{BB962C8B-B14F-4D97-AF65-F5344CB8AC3E}">
        <p14:creationId xmlns:p14="http://schemas.microsoft.com/office/powerpoint/2010/main" val="267198003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E1EF8-6EE9-EAC3-53F8-45EBBA956EFE}"/>
              </a:ext>
            </a:extLst>
          </p:cNvPr>
          <p:cNvSpPr>
            <a:spLocks noGrp="1"/>
          </p:cNvSpPr>
          <p:nvPr>
            <p:ph type="title"/>
          </p:nvPr>
        </p:nvSpPr>
        <p:spPr/>
        <p:txBody>
          <a:bodyPr/>
          <a:lstStyle/>
          <a:p>
            <a:r>
              <a:rPr lang="sl-SI" dirty="0"/>
              <a:t>O programu usposabljanja</a:t>
            </a:r>
            <a:endParaRPr lang="en-US" dirty="0"/>
          </a:p>
        </p:txBody>
      </p:sp>
      <p:sp>
        <p:nvSpPr>
          <p:cNvPr id="3" name="Content Placeholder 2">
            <a:extLst>
              <a:ext uri="{FF2B5EF4-FFF2-40B4-BE49-F238E27FC236}">
                <a16:creationId xmlns:a16="http://schemas.microsoft.com/office/drawing/2014/main" id="{9C4030C3-9A5A-0DAB-9222-85C3493D35DB}"/>
              </a:ext>
            </a:extLst>
          </p:cNvPr>
          <p:cNvSpPr>
            <a:spLocks noGrp="1"/>
          </p:cNvSpPr>
          <p:nvPr>
            <p:ph idx="1"/>
          </p:nvPr>
        </p:nvSpPr>
        <p:spPr>
          <a:xfrm>
            <a:off x="1097280" y="1845734"/>
            <a:ext cx="10461674" cy="4531620"/>
          </a:xfrm>
          <a:ln>
            <a:solidFill>
              <a:schemeClr val="bg2">
                <a:lumMod val="75000"/>
              </a:schemeClr>
            </a:solidFill>
          </a:ln>
        </p:spPr>
        <p:txBody>
          <a:bodyPr>
            <a:normAutofit fontScale="92500" lnSpcReduction="10000"/>
          </a:bodyPr>
          <a:lstStyle/>
          <a:p>
            <a:r>
              <a:rPr lang="en-GB" sz="2400" dirty="0"/>
              <a:t>Ta program je </a:t>
            </a:r>
            <a:r>
              <a:rPr lang="en-GB" sz="2400" dirty="0" err="1"/>
              <a:t>namenjen</a:t>
            </a:r>
            <a:r>
              <a:rPr lang="en-GB" sz="2400" dirty="0"/>
              <a:t> </a:t>
            </a:r>
            <a:r>
              <a:rPr lang="en-GB" sz="2400" dirty="0" err="1"/>
              <a:t>usposabljanju</a:t>
            </a:r>
            <a:r>
              <a:rPr lang="en-GB" sz="2400" dirty="0"/>
              <a:t> </a:t>
            </a:r>
            <a:r>
              <a:rPr lang="en-GB" sz="2400" dirty="0" err="1"/>
              <a:t>izobraževalcev</a:t>
            </a:r>
            <a:r>
              <a:rPr lang="en-GB" sz="2400" dirty="0"/>
              <a:t> (</a:t>
            </a:r>
            <a:r>
              <a:rPr lang="en-GB" sz="2400" dirty="0" err="1"/>
              <a:t>ToT</a:t>
            </a:r>
            <a:r>
              <a:rPr lang="en-GB" sz="2400" dirty="0"/>
              <a:t>) </a:t>
            </a:r>
            <a:r>
              <a:rPr lang="en-GB" sz="2400" dirty="0" err="1"/>
              <a:t>na</a:t>
            </a:r>
            <a:r>
              <a:rPr lang="en-GB" sz="2400" dirty="0"/>
              <a:t> </a:t>
            </a:r>
            <a:r>
              <a:rPr lang="en-GB" sz="2400" dirty="0" err="1"/>
              <a:t>področju</a:t>
            </a:r>
            <a:r>
              <a:rPr lang="en-GB" sz="2400" dirty="0"/>
              <a:t> </a:t>
            </a:r>
            <a:r>
              <a:rPr lang="en-GB" sz="2400" dirty="0" err="1"/>
              <a:t>dostopnega</a:t>
            </a:r>
            <a:r>
              <a:rPr lang="en-GB" sz="2400" dirty="0"/>
              <a:t> </a:t>
            </a:r>
            <a:r>
              <a:rPr lang="en-GB" sz="2400" dirty="0" err="1"/>
              <a:t>kulturnega</a:t>
            </a:r>
            <a:r>
              <a:rPr lang="en-GB" sz="2400" dirty="0"/>
              <a:t> </a:t>
            </a:r>
            <a:r>
              <a:rPr lang="en-GB" sz="2400" dirty="0" err="1"/>
              <a:t>turizma</a:t>
            </a:r>
            <a:r>
              <a:rPr lang="en-GB" sz="2400" dirty="0"/>
              <a:t>.. </a:t>
            </a:r>
          </a:p>
          <a:p>
            <a:r>
              <a:rPr lang="en-GB" sz="2400" dirty="0" err="1"/>
              <a:t>Zagotavlja</a:t>
            </a:r>
            <a:r>
              <a:rPr lang="en-GB" sz="2400" dirty="0"/>
              <a:t> </a:t>
            </a:r>
            <a:r>
              <a:rPr lang="en-GB" sz="2400" dirty="0" err="1"/>
              <a:t>znanje</a:t>
            </a:r>
            <a:r>
              <a:rPr lang="en-GB" sz="2400" dirty="0"/>
              <a:t>, </a:t>
            </a:r>
            <a:r>
              <a:rPr lang="en-GB" sz="2400" dirty="0" err="1"/>
              <a:t>veščine</a:t>
            </a:r>
            <a:r>
              <a:rPr lang="en-GB" sz="2400" dirty="0"/>
              <a:t> in </a:t>
            </a:r>
            <a:r>
              <a:rPr lang="en-GB" sz="2400" dirty="0" err="1"/>
              <a:t>vire</a:t>
            </a:r>
            <a:r>
              <a:rPr lang="en-GB" sz="2400" dirty="0"/>
              <a:t>, </a:t>
            </a:r>
            <a:r>
              <a:rPr lang="en-GB" sz="2400" dirty="0" err="1"/>
              <a:t>potrebne</a:t>
            </a:r>
            <a:r>
              <a:rPr lang="en-GB" sz="2400" dirty="0"/>
              <a:t> za </a:t>
            </a:r>
            <a:r>
              <a:rPr lang="en-GB" sz="2400" dirty="0" err="1"/>
              <a:t>izkušene</a:t>
            </a:r>
            <a:r>
              <a:rPr lang="en-GB" sz="2400" dirty="0"/>
              <a:t> </a:t>
            </a:r>
            <a:r>
              <a:rPr lang="en-GB" sz="2400" dirty="0" err="1"/>
              <a:t>strokovnjake</a:t>
            </a:r>
            <a:r>
              <a:rPr lang="en-GB" sz="2400" dirty="0"/>
              <a:t> s </a:t>
            </a:r>
            <a:r>
              <a:rPr lang="en-GB" sz="2400" dirty="0" err="1"/>
              <a:t>področja</a:t>
            </a:r>
            <a:r>
              <a:rPr lang="en-GB" sz="2400" dirty="0"/>
              <a:t> </a:t>
            </a:r>
            <a:r>
              <a:rPr lang="en-GB" sz="2400" dirty="0" err="1"/>
              <a:t>turizma</a:t>
            </a:r>
            <a:r>
              <a:rPr lang="en-GB" sz="2400" dirty="0"/>
              <a:t> in </a:t>
            </a:r>
            <a:r>
              <a:rPr lang="en-GB" sz="2400" dirty="0" err="1"/>
              <a:t>kulturne</a:t>
            </a:r>
            <a:r>
              <a:rPr lang="en-GB" sz="2400" dirty="0"/>
              <a:t> </a:t>
            </a:r>
            <a:r>
              <a:rPr lang="en-GB" sz="2400" dirty="0" err="1"/>
              <a:t>dediščine</a:t>
            </a:r>
            <a:r>
              <a:rPr lang="en-GB" sz="2400" dirty="0"/>
              <a:t> </a:t>
            </a:r>
            <a:r>
              <a:rPr lang="en-GB" sz="2400" dirty="0" err="1"/>
              <a:t>iz</a:t>
            </a:r>
            <a:r>
              <a:rPr lang="en-GB" sz="2400" dirty="0"/>
              <a:t> </a:t>
            </a:r>
            <a:r>
              <a:rPr lang="en-GB" sz="2400" dirty="0" err="1"/>
              <a:t>Srbije</a:t>
            </a:r>
            <a:r>
              <a:rPr lang="en-GB" sz="2400" dirty="0"/>
              <a:t>, </a:t>
            </a:r>
            <a:r>
              <a:rPr lang="en-GB" sz="2400" dirty="0" err="1"/>
              <a:t>Bolgarije</a:t>
            </a:r>
            <a:r>
              <a:rPr lang="en-GB" sz="2400" dirty="0"/>
              <a:t> in </a:t>
            </a:r>
            <a:r>
              <a:rPr lang="en-GB" sz="2400" dirty="0" err="1"/>
              <a:t>Slovenije</a:t>
            </a:r>
            <a:r>
              <a:rPr lang="en-GB" sz="2400" dirty="0"/>
              <a:t>, da </a:t>
            </a:r>
            <a:r>
              <a:rPr lang="en-GB" sz="2400" dirty="0" err="1"/>
              <a:t>postanejo</a:t>
            </a:r>
            <a:r>
              <a:rPr lang="en-GB" sz="2400" dirty="0"/>
              <a:t> </a:t>
            </a:r>
            <a:r>
              <a:rPr lang="sl-SI" sz="2400" dirty="0"/>
              <a:t>trenerji</a:t>
            </a:r>
            <a:r>
              <a:rPr lang="en-GB" sz="2400" dirty="0"/>
              <a:t> </a:t>
            </a:r>
            <a:r>
              <a:rPr lang="en-GB" sz="2400" dirty="0" err="1"/>
              <a:t>na</a:t>
            </a:r>
            <a:r>
              <a:rPr lang="en-GB" sz="2400" dirty="0"/>
              <a:t> </a:t>
            </a:r>
            <a:r>
              <a:rPr lang="en-GB" sz="2400" dirty="0" err="1"/>
              <a:t>področju</a:t>
            </a:r>
            <a:r>
              <a:rPr lang="en-GB" sz="2400" dirty="0"/>
              <a:t> </a:t>
            </a:r>
            <a:r>
              <a:rPr lang="en-GB" sz="2400" dirty="0" err="1"/>
              <a:t>dostopnosti</a:t>
            </a:r>
            <a:r>
              <a:rPr lang="en-GB" sz="2400" dirty="0"/>
              <a:t>.</a:t>
            </a:r>
            <a:endParaRPr lang="sl-SI" sz="2400" dirty="0"/>
          </a:p>
          <a:p>
            <a:r>
              <a:rPr lang="en-GB" sz="2400" dirty="0"/>
              <a:t>Moduli 1–6 </a:t>
            </a:r>
            <a:r>
              <a:rPr lang="en-GB" sz="2400" dirty="0" err="1"/>
              <a:t>potekajo</a:t>
            </a:r>
            <a:r>
              <a:rPr lang="en-GB" sz="2400" dirty="0"/>
              <a:t> </a:t>
            </a:r>
            <a:r>
              <a:rPr lang="en-GB" sz="2400" dirty="0" err="1"/>
              <a:t>prek</a:t>
            </a:r>
            <a:r>
              <a:rPr lang="en-GB" sz="2400" dirty="0"/>
              <a:t> </a:t>
            </a:r>
            <a:r>
              <a:rPr lang="en-GB" sz="2400" dirty="0" err="1"/>
              <a:t>spleta</a:t>
            </a:r>
            <a:r>
              <a:rPr lang="en-GB" sz="2400" dirty="0"/>
              <a:t> v </a:t>
            </a:r>
            <a:r>
              <a:rPr lang="en-GB" sz="2400" dirty="0" err="1"/>
              <a:t>obdobju</a:t>
            </a:r>
            <a:r>
              <a:rPr lang="en-GB" sz="2400" dirty="0"/>
              <a:t> 6 </a:t>
            </a:r>
            <a:r>
              <a:rPr lang="en-GB" sz="2400" dirty="0" err="1"/>
              <a:t>tednov</a:t>
            </a:r>
            <a:r>
              <a:rPr lang="en-GB" sz="2400" dirty="0"/>
              <a:t>. To so </a:t>
            </a:r>
            <a:r>
              <a:rPr lang="en-GB" sz="2400" dirty="0" err="1"/>
              <a:t>obvezni</a:t>
            </a:r>
            <a:r>
              <a:rPr lang="en-GB" sz="2400" dirty="0"/>
              <a:t> moduli.</a:t>
            </a:r>
            <a:endParaRPr lang="sl-SI" sz="2400" dirty="0"/>
          </a:p>
          <a:p>
            <a:r>
              <a:rPr lang="en-GB" sz="2400" dirty="0"/>
              <a:t>Moduli 7–9 </a:t>
            </a:r>
            <a:r>
              <a:rPr lang="en-GB" sz="2400" dirty="0" err="1"/>
              <a:t>potekajo</a:t>
            </a:r>
            <a:r>
              <a:rPr lang="en-GB" sz="2400" dirty="0"/>
              <a:t> v </a:t>
            </a:r>
            <a:r>
              <a:rPr lang="en-GB" sz="2400" dirty="0" err="1"/>
              <a:t>živo</a:t>
            </a:r>
            <a:r>
              <a:rPr lang="en-GB" sz="2400" dirty="0"/>
              <a:t> v </a:t>
            </a:r>
            <a:r>
              <a:rPr lang="en-GB" sz="2400" dirty="0" err="1"/>
              <a:t>obliki</a:t>
            </a:r>
            <a:r>
              <a:rPr lang="en-GB" sz="2400" dirty="0"/>
              <a:t> </a:t>
            </a:r>
            <a:r>
              <a:rPr lang="en-GB" sz="2400" dirty="0" err="1"/>
              <a:t>treh</a:t>
            </a:r>
            <a:r>
              <a:rPr lang="en-GB" sz="2400" dirty="0"/>
              <a:t> </a:t>
            </a:r>
            <a:r>
              <a:rPr lang="en-GB" sz="2400" dirty="0" err="1"/>
              <a:t>delavnic</a:t>
            </a:r>
            <a:r>
              <a:rPr lang="en-GB" sz="2400" dirty="0"/>
              <a:t>, </a:t>
            </a:r>
            <a:r>
              <a:rPr lang="en-GB" sz="2400" dirty="0" err="1"/>
              <a:t>organiziranih</a:t>
            </a:r>
            <a:r>
              <a:rPr lang="en-GB" sz="2400" dirty="0"/>
              <a:t> v </a:t>
            </a:r>
            <a:r>
              <a:rPr lang="en-GB" sz="2400" dirty="0" err="1"/>
              <a:t>okviru</a:t>
            </a:r>
            <a:r>
              <a:rPr lang="en-GB" sz="2400" dirty="0"/>
              <a:t> </a:t>
            </a:r>
            <a:r>
              <a:rPr lang="en-GB" sz="2400" dirty="0" err="1"/>
              <a:t>študijskih</a:t>
            </a:r>
            <a:r>
              <a:rPr lang="en-GB" sz="2400" dirty="0"/>
              <a:t> </a:t>
            </a:r>
            <a:r>
              <a:rPr lang="en-GB" sz="2400" dirty="0" err="1"/>
              <a:t>obiskov</a:t>
            </a:r>
            <a:r>
              <a:rPr lang="en-GB" sz="2400" dirty="0"/>
              <a:t>.</a:t>
            </a:r>
            <a:endParaRPr lang="sl-SI" sz="2400" dirty="0"/>
          </a:p>
          <a:p>
            <a:r>
              <a:rPr lang="en-GB" sz="2400" dirty="0" err="1"/>
              <a:t>Učni</a:t>
            </a:r>
            <a:r>
              <a:rPr lang="en-GB" sz="2400" dirty="0"/>
              <a:t> </a:t>
            </a:r>
            <a:r>
              <a:rPr lang="en-GB" sz="2400" dirty="0" err="1"/>
              <a:t>materiali</a:t>
            </a:r>
            <a:r>
              <a:rPr lang="en-GB" sz="2400" dirty="0"/>
              <a:t> </a:t>
            </a:r>
            <a:r>
              <a:rPr lang="en-GB" sz="2400" dirty="0" err="1"/>
              <a:t>vključujejo</a:t>
            </a:r>
            <a:r>
              <a:rPr lang="en-GB" sz="2400" dirty="0"/>
              <a:t>:</a:t>
            </a:r>
            <a:endParaRPr lang="sl-SI" sz="2400" dirty="0"/>
          </a:p>
          <a:p>
            <a:pPr lvl="1">
              <a:lnSpc>
                <a:spcPct val="110000"/>
              </a:lnSpc>
            </a:pPr>
            <a:r>
              <a:rPr lang="en-GB" sz="2200" dirty="0" err="1"/>
              <a:t>PowerPointove</a:t>
            </a:r>
            <a:r>
              <a:rPr lang="en-GB" sz="2200" dirty="0"/>
              <a:t> </a:t>
            </a:r>
            <a:r>
              <a:rPr lang="en-GB" sz="2200" dirty="0" err="1"/>
              <a:t>predstavitve</a:t>
            </a:r>
            <a:endParaRPr lang="sl-SI" sz="2200" dirty="0"/>
          </a:p>
          <a:p>
            <a:pPr lvl="1">
              <a:lnSpc>
                <a:spcPct val="110000"/>
              </a:lnSpc>
            </a:pPr>
            <a:r>
              <a:rPr lang="en-GB" sz="2200" dirty="0" err="1"/>
              <a:t>Podrobna</a:t>
            </a:r>
            <a:r>
              <a:rPr lang="en-GB" sz="2200" dirty="0"/>
              <a:t> </a:t>
            </a:r>
            <a:r>
              <a:rPr lang="en-GB" sz="2200" dirty="0" err="1"/>
              <a:t>učna</a:t>
            </a:r>
            <a:r>
              <a:rPr lang="en-GB" sz="2200" dirty="0"/>
              <a:t> </a:t>
            </a:r>
            <a:r>
              <a:rPr lang="en-GB" sz="2200" dirty="0" err="1"/>
              <a:t>gradiva</a:t>
            </a:r>
            <a:r>
              <a:rPr lang="en-GB" sz="2200" dirty="0"/>
              <a:t> za </a:t>
            </a:r>
            <a:r>
              <a:rPr lang="en-GB" sz="2200" dirty="0" err="1"/>
              <a:t>vse</a:t>
            </a:r>
            <a:r>
              <a:rPr lang="en-GB" sz="2200" dirty="0"/>
              <a:t> module – </a:t>
            </a:r>
            <a:r>
              <a:rPr lang="en-GB" sz="2200" dirty="0" err="1"/>
              <a:t>priročnik</a:t>
            </a:r>
            <a:r>
              <a:rPr lang="en-GB" sz="2200" dirty="0"/>
              <a:t> o </a:t>
            </a:r>
            <a:r>
              <a:rPr lang="en-GB" sz="2200" dirty="0" err="1"/>
              <a:t>dostopnem</a:t>
            </a:r>
            <a:r>
              <a:rPr lang="en-GB" sz="2200" dirty="0"/>
              <a:t> </a:t>
            </a:r>
            <a:r>
              <a:rPr lang="en-GB" sz="2200" dirty="0" err="1"/>
              <a:t>turizmu</a:t>
            </a:r>
            <a:endParaRPr lang="sl-SI" sz="2200" dirty="0"/>
          </a:p>
          <a:p>
            <a:pPr lvl="1">
              <a:lnSpc>
                <a:spcPct val="110000"/>
              </a:lnSpc>
            </a:pPr>
            <a:r>
              <a:rPr lang="en-GB" sz="2200" dirty="0" err="1"/>
              <a:t>Vodniki</a:t>
            </a:r>
            <a:r>
              <a:rPr lang="en-GB" sz="2200" dirty="0"/>
              <a:t> o </a:t>
            </a:r>
            <a:r>
              <a:rPr lang="en-GB" sz="2200" dirty="0" err="1"/>
              <a:t>dostopnosti</a:t>
            </a:r>
            <a:r>
              <a:rPr lang="en-GB" sz="2200" dirty="0"/>
              <a:t> (Vodnik za </a:t>
            </a:r>
            <a:r>
              <a:rPr lang="en-GB" sz="2200" dirty="0" err="1"/>
              <a:t>vključujočo</a:t>
            </a:r>
            <a:r>
              <a:rPr lang="en-GB" sz="2200" dirty="0"/>
              <a:t> </a:t>
            </a:r>
            <a:r>
              <a:rPr lang="en-GB" sz="2200" dirty="0" err="1"/>
              <a:t>storitev</a:t>
            </a:r>
            <a:r>
              <a:rPr lang="en-GB" sz="2200" dirty="0"/>
              <a:t> </a:t>
            </a:r>
            <a:r>
              <a:rPr lang="en-GB" sz="2200" dirty="0" err="1"/>
              <a:t>strankam</a:t>
            </a:r>
            <a:r>
              <a:rPr lang="en-GB" sz="2200" dirty="0"/>
              <a:t> in </a:t>
            </a:r>
            <a:r>
              <a:rPr lang="en-GB" sz="2200" dirty="0" err="1"/>
              <a:t>komunikacijo</a:t>
            </a:r>
            <a:r>
              <a:rPr lang="en-GB" sz="2200" dirty="0"/>
              <a:t>; Vodnik za </a:t>
            </a:r>
            <a:r>
              <a:rPr lang="en-GB" sz="2200" dirty="0" err="1"/>
              <a:t>pregled</a:t>
            </a:r>
            <a:r>
              <a:rPr lang="en-GB" sz="2200" dirty="0"/>
              <a:t> in </a:t>
            </a:r>
            <a:r>
              <a:rPr lang="en-GB" sz="2200" dirty="0" err="1"/>
              <a:t>oceno</a:t>
            </a:r>
            <a:r>
              <a:rPr lang="en-GB" sz="2200" dirty="0"/>
              <a:t> </a:t>
            </a:r>
            <a:r>
              <a:rPr lang="en-GB" sz="2200" dirty="0" err="1"/>
              <a:t>dostopnosti</a:t>
            </a:r>
            <a:r>
              <a:rPr lang="en-GB" sz="2200" dirty="0"/>
              <a:t> </a:t>
            </a:r>
            <a:r>
              <a:rPr lang="en-GB" sz="2200" dirty="0" err="1"/>
              <a:t>lokacij</a:t>
            </a:r>
            <a:r>
              <a:rPr lang="en-GB" sz="2200" dirty="0"/>
              <a:t>; </a:t>
            </a:r>
            <a:r>
              <a:rPr lang="en-GB" sz="2200" dirty="0" err="1"/>
              <a:t>Pregled</a:t>
            </a:r>
            <a:r>
              <a:rPr lang="en-GB" sz="2200" dirty="0"/>
              <a:t> </a:t>
            </a:r>
            <a:r>
              <a:rPr lang="en-GB" sz="2200" dirty="0" err="1"/>
              <a:t>dostopnosti</a:t>
            </a:r>
            <a:r>
              <a:rPr lang="en-GB" sz="2200" dirty="0"/>
              <a:t> </a:t>
            </a:r>
            <a:r>
              <a:rPr lang="en-GB" sz="2200" dirty="0" err="1"/>
              <a:t>digitalnih</a:t>
            </a:r>
            <a:r>
              <a:rPr lang="en-GB" sz="2200" dirty="0"/>
              <a:t> </a:t>
            </a:r>
            <a:r>
              <a:rPr lang="en-GB" sz="2200" dirty="0" err="1"/>
              <a:t>komunikacijskih</a:t>
            </a:r>
            <a:r>
              <a:rPr lang="en-GB" sz="2200" dirty="0"/>
              <a:t> </a:t>
            </a:r>
            <a:r>
              <a:rPr lang="en-GB" sz="2200" dirty="0" err="1"/>
              <a:t>kanalov</a:t>
            </a:r>
            <a:r>
              <a:rPr lang="en-GB" sz="2200" dirty="0"/>
              <a:t>)</a:t>
            </a:r>
            <a:endParaRPr lang="en-US" sz="2200" dirty="0"/>
          </a:p>
        </p:txBody>
      </p:sp>
    </p:spTree>
    <p:extLst>
      <p:ext uri="{BB962C8B-B14F-4D97-AF65-F5344CB8AC3E}">
        <p14:creationId xmlns:p14="http://schemas.microsoft.com/office/powerpoint/2010/main" val="102726818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530F25-180D-2740-F03A-4ED1C283E6C8}"/>
              </a:ext>
            </a:extLst>
          </p:cNvPr>
          <p:cNvSpPr>
            <a:spLocks noGrp="1"/>
          </p:cNvSpPr>
          <p:nvPr>
            <p:ph type="title"/>
          </p:nvPr>
        </p:nvSpPr>
        <p:spPr/>
        <p:txBody>
          <a:bodyPr>
            <a:normAutofit/>
          </a:bodyPr>
          <a:lstStyle/>
          <a:p>
            <a:r>
              <a:rPr lang="en-GB" dirty="0" err="1"/>
              <a:t>Upravičenci</a:t>
            </a:r>
            <a:r>
              <a:rPr lang="en-GB" dirty="0"/>
              <a:t> do </a:t>
            </a:r>
            <a:r>
              <a:rPr lang="en-GB" dirty="0" err="1"/>
              <a:t>dostopnega</a:t>
            </a:r>
            <a:r>
              <a:rPr lang="en-GB" dirty="0"/>
              <a:t> </a:t>
            </a:r>
            <a:r>
              <a:rPr lang="en-GB" dirty="0" err="1"/>
              <a:t>turizma</a:t>
            </a:r>
            <a:endParaRPr lang="en-US" dirty="0"/>
          </a:p>
        </p:txBody>
      </p:sp>
      <p:sp>
        <p:nvSpPr>
          <p:cNvPr id="8" name="Content Placeholder 7">
            <a:extLst>
              <a:ext uri="{FF2B5EF4-FFF2-40B4-BE49-F238E27FC236}">
                <a16:creationId xmlns:a16="http://schemas.microsoft.com/office/drawing/2014/main" id="{B5440C7C-5658-0822-6141-3A4D949B86DA}"/>
              </a:ext>
            </a:extLst>
          </p:cNvPr>
          <p:cNvSpPr>
            <a:spLocks noGrp="1"/>
          </p:cNvSpPr>
          <p:nvPr>
            <p:ph sz="half" idx="1"/>
          </p:nvPr>
        </p:nvSpPr>
        <p:spPr/>
        <p:txBody>
          <a:bodyPr>
            <a:normAutofit lnSpcReduction="10000"/>
          </a:bodyPr>
          <a:lstStyle/>
          <a:p>
            <a:r>
              <a:rPr lang="sl-SI" sz="3200" b="1" dirty="0">
                <a:solidFill>
                  <a:schemeClr val="bg2">
                    <a:lumMod val="50000"/>
                  </a:schemeClr>
                </a:solidFill>
              </a:rPr>
              <a:t>Osebe z invalidnostmi </a:t>
            </a:r>
            <a:endParaRPr lang="en-US" sz="3200" b="1" dirty="0">
              <a:solidFill>
                <a:schemeClr val="bg2">
                  <a:lumMod val="50000"/>
                </a:schemeClr>
              </a:solidFill>
            </a:endParaRPr>
          </a:p>
          <a:p>
            <a:pPr lvl="1"/>
            <a:r>
              <a:rPr lang="sl-SI" sz="2800" dirty="0"/>
              <a:t>Fizične</a:t>
            </a:r>
            <a:endParaRPr lang="en-US" sz="2800" dirty="0"/>
          </a:p>
          <a:p>
            <a:pPr lvl="1"/>
            <a:r>
              <a:rPr lang="sl-SI" sz="2800" dirty="0"/>
              <a:t>Senzorne</a:t>
            </a:r>
            <a:endParaRPr lang="en-US" sz="2800" dirty="0"/>
          </a:p>
          <a:p>
            <a:pPr lvl="1"/>
            <a:r>
              <a:rPr lang="sl-SI" sz="2800" dirty="0"/>
              <a:t>Intelektualne</a:t>
            </a:r>
            <a:endParaRPr lang="en-US" sz="2800" dirty="0"/>
          </a:p>
          <a:p>
            <a:r>
              <a:rPr lang="sl-SI" sz="3200" b="1" dirty="0">
                <a:solidFill>
                  <a:schemeClr val="bg2">
                    <a:lumMod val="50000"/>
                  </a:schemeClr>
                </a:solidFill>
              </a:rPr>
              <a:t>Druge skupine prebivalstva</a:t>
            </a:r>
            <a:endParaRPr lang="en-US" sz="3200" b="1" dirty="0">
              <a:solidFill>
                <a:schemeClr val="bg2">
                  <a:lumMod val="50000"/>
                </a:schemeClr>
              </a:solidFill>
            </a:endParaRPr>
          </a:p>
          <a:p>
            <a:pPr lvl="1"/>
            <a:r>
              <a:rPr lang="sl-SI" sz="2800" dirty="0"/>
              <a:t>Starejši</a:t>
            </a:r>
            <a:endParaRPr lang="en-US" sz="2800" dirty="0"/>
          </a:p>
          <a:p>
            <a:pPr lvl="1"/>
            <a:r>
              <a:rPr lang="sl-SI" sz="2800" dirty="0"/>
              <a:t>Tujci</a:t>
            </a:r>
            <a:endParaRPr lang="en-US" sz="2800" dirty="0"/>
          </a:p>
          <a:p>
            <a:pPr lvl="1"/>
            <a:r>
              <a:rPr lang="sl-SI" sz="2800" dirty="0"/>
              <a:t>Drugi</a:t>
            </a:r>
            <a:endParaRPr lang="en-US" sz="2800" dirty="0"/>
          </a:p>
          <a:p>
            <a:pPr marL="0" indent="0">
              <a:buNone/>
            </a:pPr>
            <a:endParaRPr lang="en-US" sz="3200" dirty="0"/>
          </a:p>
          <a:p>
            <a:pPr marL="0" indent="0">
              <a:buNone/>
            </a:pPr>
            <a:endParaRPr lang="en-US" sz="3200" dirty="0"/>
          </a:p>
        </p:txBody>
      </p:sp>
      <p:sp>
        <p:nvSpPr>
          <p:cNvPr id="9" name="Content Placeholder 8">
            <a:extLst>
              <a:ext uri="{FF2B5EF4-FFF2-40B4-BE49-F238E27FC236}">
                <a16:creationId xmlns:a16="http://schemas.microsoft.com/office/drawing/2014/main" id="{1F0DF925-6890-490D-C8AD-22B1B4FEDBF0}"/>
              </a:ext>
            </a:extLst>
          </p:cNvPr>
          <p:cNvSpPr>
            <a:spLocks noGrp="1"/>
          </p:cNvSpPr>
          <p:nvPr>
            <p:ph sz="half" idx="2"/>
          </p:nvPr>
        </p:nvSpPr>
        <p:spPr/>
        <p:txBody>
          <a:bodyPr>
            <a:normAutofit lnSpcReduction="10000"/>
          </a:bodyPr>
          <a:lstStyle/>
          <a:p>
            <a:r>
              <a:rPr lang="sl-SI" sz="2400" b="1" dirty="0"/>
              <a:t>Med drugimi še:</a:t>
            </a:r>
            <a:endParaRPr lang="en-US" sz="2400" b="1" dirty="0"/>
          </a:p>
          <a:p>
            <a:pPr lvl="1"/>
            <a:r>
              <a:rPr lang="en-US" sz="2000" dirty="0" err="1"/>
              <a:t>Osebe</a:t>
            </a:r>
            <a:r>
              <a:rPr lang="en-US" sz="2000" dirty="0"/>
              <a:t> z </a:t>
            </a:r>
            <a:r>
              <a:rPr lang="en-US" sz="2000" dirty="0" err="1"/>
              <a:t>otroškimi</a:t>
            </a:r>
            <a:r>
              <a:rPr lang="en-US" sz="2000" dirty="0"/>
              <a:t> </a:t>
            </a:r>
            <a:r>
              <a:rPr lang="en-US" sz="2000" dirty="0" err="1"/>
              <a:t>vozički</a:t>
            </a:r>
            <a:endParaRPr lang="sl-SI" sz="2000" dirty="0"/>
          </a:p>
          <a:p>
            <a:pPr lvl="1"/>
            <a:r>
              <a:rPr lang="en-US" sz="2000" dirty="0" err="1"/>
              <a:t>Nosečnice</a:t>
            </a:r>
            <a:endParaRPr lang="sl-SI" sz="2000" dirty="0"/>
          </a:p>
          <a:p>
            <a:pPr lvl="1"/>
            <a:r>
              <a:rPr lang="en-US" sz="2000" dirty="0" err="1"/>
              <a:t>Osebe</a:t>
            </a:r>
            <a:r>
              <a:rPr lang="en-US" sz="2000" dirty="0"/>
              <a:t> z </a:t>
            </a:r>
            <a:r>
              <a:rPr lang="en-US" sz="2000" dirty="0" err="1"/>
              <a:t>začasno</a:t>
            </a:r>
            <a:r>
              <a:rPr lang="en-US" sz="2000" dirty="0"/>
              <a:t> </a:t>
            </a:r>
            <a:r>
              <a:rPr lang="en-US" sz="2000" dirty="0" err="1"/>
              <a:t>invalidnostjo</a:t>
            </a:r>
            <a:endParaRPr lang="sl-SI" sz="2000" dirty="0"/>
          </a:p>
          <a:p>
            <a:pPr lvl="1"/>
            <a:r>
              <a:rPr lang="en-US" sz="2000" dirty="0" err="1"/>
              <a:t>Osebe</a:t>
            </a:r>
            <a:r>
              <a:rPr lang="en-US" sz="2000" dirty="0"/>
              <a:t> s </a:t>
            </a:r>
            <a:r>
              <a:rPr lang="en-US" sz="2000" dirty="0" err="1"/>
              <a:t>poškodbami</a:t>
            </a:r>
            <a:endParaRPr lang="sl-SI" sz="2000" dirty="0"/>
          </a:p>
          <a:p>
            <a:pPr lvl="1"/>
            <a:r>
              <a:rPr lang="en-US" sz="2000" dirty="0" err="1"/>
              <a:t>Osebe</a:t>
            </a:r>
            <a:r>
              <a:rPr lang="en-US" sz="2000" dirty="0"/>
              <a:t> s </a:t>
            </a:r>
            <a:r>
              <a:rPr lang="en-US" sz="2000" dirty="0" err="1"/>
              <a:t>prekomerno</a:t>
            </a:r>
            <a:r>
              <a:rPr lang="en-US" sz="2000" dirty="0"/>
              <a:t> </a:t>
            </a:r>
            <a:r>
              <a:rPr lang="en-US" sz="2000" dirty="0" err="1"/>
              <a:t>telesno</a:t>
            </a:r>
            <a:r>
              <a:rPr lang="en-US" sz="2000" dirty="0"/>
              <a:t> </a:t>
            </a:r>
            <a:r>
              <a:rPr lang="en-US" sz="2000" dirty="0" err="1"/>
              <a:t>težo</a:t>
            </a:r>
            <a:r>
              <a:rPr lang="en-US" sz="2000" dirty="0"/>
              <a:t> </a:t>
            </a:r>
            <a:r>
              <a:rPr lang="en-US" sz="2000" dirty="0" err="1"/>
              <a:t>ali</a:t>
            </a:r>
            <a:r>
              <a:rPr lang="en-US" sz="2000" dirty="0"/>
              <a:t> </a:t>
            </a:r>
            <a:r>
              <a:rPr lang="en-US" sz="2000" dirty="0" err="1"/>
              <a:t>zelo</a:t>
            </a:r>
            <a:r>
              <a:rPr lang="en-US" sz="2000" dirty="0"/>
              <a:t> </a:t>
            </a:r>
            <a:r>
              <a:rPr lang="en-US" sz="2000" dirty="0" err="1"/>
              <a:t>visoke</a:t>
            </a:r>
            <a:r>
              <a:rPr lang="en-US" sz="2000" dirty="0"/>
              <a:t> </a:t>
            </a:r>
            <a:r>
              <a:rPr lang="en-US" sz="2000" dirty="0" err="1"/>
              <a:t>oziroma</a:t>
            </a:r>
            <a:r>
              <a:rPr lang="en-US" sz="2000" dirty="0"/>
              <a:t> </a:t>
            </a:r>
            <a:r>
              <a:rPr lang="en-US" sz="2000" dirty="0" err="1"/>
              <a:t>zelo</a:t>
            </a:r>
            <a:r>
              <a:rPr lang="en-US" sz="2000" dirty="0"/>
              <a:t> </a:t>
            </a:r>
            <a:r>
              <a:rPr lang="en-US" sz="2000" dirty="0" err="1"/>
              <a:t>nizke</a:t>
            </a:r>
            <a:r>
              <a:rPr lang="en-US" sz="2000" dirty="0"/>
              <a:t> </a:t>
            </a:r>
            <a:r>
              <a:rPr lang="en-US" sz="2000" dirty="0" err="1"/>
              <a:t>postave</a:t>
            </a:r>
            <a:r>
              <a:rPr lang="en-US" sz="2000" dirty="0"/>
              <a:t>;</a:t>
            </a:r>
            <a:endParaRPr lang="sl-SI" sz="2000" dirty="0"/>
          </a:p>
          <a:p>
            <a:pPr lvl="1"/>
            <a:r>
              <a:rPr lang="en-US" sz="2000" dirty="0" err="1"/>
              <a:t>Osebe</a:t>
            </a:r>
            <a:r>
              <a:rPr lang="en-US" sz="2000" dirty="0"/>
              <a:t>, ki </a:t>
            </a:r>
            <a:r>
              <a:rPr lang="en-US" sz="2000" dirty="0" err="1"/>
              <a:t>prenašajo</a:t>
            </a:r>
            <a:r>
              <a:rPr lang="en-US" sz="2000" dirty="0"/>
              <a:t> </a:t>
            </a:r>
            <a:r>
              <a:rPr lang="en-US" sz="2000" dirty="0" err="1"/>
              <a:t>večje</a:t>
            </a:r>
            <a:r>
              <a:rPr lang="en-US" sz="2000" dirty="0"/>
              <a:t> </a:t>
            </a:r>
            <a:r>
              <a:rPr lang="en-US" sz="2000" dirty="0" err="1"/>
              <a:t>predmete</a:t>
            </a:r>
            <a:endParaRPr lang="sl-SI" sz="2000" dirty="0"/>
          </a:p>
          <a:p>
            <a:pPr lvl="1"/>
            <a:r>
              <a:rPr lang="en-US" sz="2000" dirty="0" err="1"/>
              <a:t>Otroci</a:t>
            </a:r>
            <a:endParaRPr lang="sl-SI" sz="2000" dirty="0"/>
          </a:p>
          <a:p>
            <a:pPr lvl="1"/>
            <a:r>
              <a:rPr lang="en-US" sz="2000" dirty="0" err="1"/>
              <a:t>Osebe</a:t>
            </a:r>
            <a:r>
              <a:rPr lang="en-US" sz="2000" dirty="0"/>
              <a:t>, ki </a:t>
            </a:r>
            <a:r>
              <a:rPr lang="en-US" sz="2000" dirty="0" err="1"/>
              <a:t>spremljajo</a:t>
            </a:r>
            <a:r>
              <a:rPr lang="en-US" sz="2000" dirty="0"/>
              <a:t> </a:t>
            </a:r>
            <a:r>
              <a:rPr lang="en-US" sz="2000" dirty="0" err="1"/>
              <a:t>invalide</a:t>
            </a:r>
            <a:endParaRPr lang="sl-SI" sz="2000" dirty="0"/>
          </a:p>
          <a:p>
            <a:pPr lvl="1"/>
            <a:r>
              <a:rPr lang="en-US" sz="2000" dirty="0" err="1"/>
              <a:t>Osebe</a:t>
            </a:r>
            <a:r>
              <a:rPr lang="en-US" sz="2000" dirty="0"/>
              <a:t> z </a:t>
            </a:r>
            <a:r>
              <a:rPr lang="en-US" sz="2000" dirty="0" err="1"/>
              <a:t>alergijami</a:t>
            </a:r>
            <a:r>
              <a:rPr lang="en-US" sz="2000" dirty="0"/>
              <a:t> in/</a:t>
            </a:r>
            <a:r>
              <a:rPr lang="en-US" sz="2000" dirty="0" err="1"/>
              <a:t>ali</a:t>
            </a:r>
            <a:r>
              <a:rPr lang="en-US" sz="2000" dirty="0"/>
              <a:t> </a:t>
            </a:r>
            <a:r>
              <a:rPr lang="en-US" sz="2000" dirty="0" err="1"/>
              <a:t>prehranskimi</a:t>
            </a:r>
            <a:r>
              <a:rPr lang="en-US" sz="2000" dirty="0"/>
              <a:t> </a:t>
            </a:r>
            <a:r>
              <a:rPr lang="sl-SI" sz="2000" dirty="0"/>
              <a:t>omejitvami</a:t>
            </a:r>
            <a:r>
              <a:rPr lang="en-US" sz="2000" dirty="0"/>
              <a:t>. </a:t>
            </a:r>
          </a:p>
        </p:txBody>
      </p:sp>
    </p:spTree>
    <p:extLst>
      <p:ext uri="{BB962C8B-B14F-4D97-AF65-F5344CB8AC3E}">
        <p14:creationId xmlns:p14="http://schemas.microsoft.com/office/powerpoint/2010/main" val="372639316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E8A878-5012-3E52-30FE-73C6A0378E4A}"/>
              </a:ext>
            </a:extLst>
          </p:cNvPr>
          <p:cNvSpPr>
            <a:spLocks noGrp="1"/>
          </p:cNvSpPr>
          <p:nvPr>
            <p:ph type="title"/>
          </p:nvPr>
        </p:nvSpPr>
        <p:spPr>
          <a:xfrm>
            <a:off x="1219200" y="263743"/>
            <a:ext cx="10058400" cy="1450757"/>
          </a:xfrm>
        </p:spPr>
        <p:txBody>
          <a:bodyPr/>
          <a:lstStyle/>
          <a:p>
            <a:r>
              <a:rPr lang="sl-SI" dirty="0"/>
              <a:t>Invalidnosti in omejitve</a:t>
            </a:r>
            <a:endParaRPr lang="en-US" dirty="0"/>
          </a:p>
        </p:txBody>
      </p:sp>
      <p:sp>
        <p:nvSpPr>
          <p:cNvPr id="6" name="Content Placeholder 5">
            <a:extLst>
              <a:ext uri="{FF2B5EF4-FFF2-40B4-BE49-F238E27FC236}">
                <a16:creationId xmlns:a16="http://schemas.microsoft.com/office/drawing/2014/main" id="{F9C191A0-31F2-1E2C-4712-D9BDE2415895}"/>
              </a:ext>
            </a:extLst>
          </p:cNvPr>
          <p:cNvSpPr>
            <a:spLocks noGrp="1"/>
          </p:cNvSpPr>
          <p:nvPr>
            <p:ph idx="1"/>
          </p:nvPr>
        </p:nvSpPr>
        <p:spPr>
          <a:xfrm>
            <a:off x="1097279" y="1845733"/>
            <a:ext cx="10848535" cy="4461281"/>
          </a:xfrm>
        </p:spPr>
        <p:txBody>
          <a:bodyPr>
            <a:normAutofit fontScale="85000" lnSpcReduction="20000"/>
          </a:bodyPr>
          <a:lstStyle/>
          <a:p>
            <a:r>
              <a:rPr lang="sl-SI" sz="2400" b="1" dirty="0">
                <a:solidFill>
                  <a:schemeClr val="bg2">
                    <a:lumMod val="50000"/>
                  </a:schemeClr>
                </a:solidFill>
              </a:rPr>
              <a:t>Gibalna oviranost</a:t>
            </a:r>
            <a:endParaRPr lang="en-GB" sz="2400" b="1" dirty="0">
              <a:solidFill>
                <a:schemeClr val="bg2">
                  <a:lumMod val="50000"/>
                </a:schemeClr>
              </a:solidFill>
            </a:endParaRPr>
          </a:p>
          <a:p>
            <a:pPr lvl="1"/>
            <a:r>
              <a:rPr lang="en-GB" sz="2000" dirty="0" err="1"/>
              <a:t>Osebe</a:t>
            </a:r>
            <a:r>
              <a:rPr lang="en-GB" sz="2000" dirty="0"/>
              <a:t>, ki </a:t>
            </a:r>
            <a:r>
              <a:rPr lang="en-GB" sz="2000" dirty="0" err="1"/>
              <a:t>uporabljajo</a:t>
            </a:r>
            <a:r>
              <a:rPr lang="en-GB" sz="2000" dirty="0"/>
              <a:t> </a:t>
            </a:r>
            <a:r>
              <a:rPr lang="en-GB" sz="2000" dirty="0" err="1"/>
              <a:t>invalidski</a:t>
            </a:r>
            <a:r>
              <a:rPr lang="en-GB" sz="2000" dirty="0"/>
              <a:t> </a:t>
            </a:r>
            <a:r>
              <a:rPr lang="en-GB" sz="2000" dirty="0" err="1"/>
              <a:t>voziček</a:t>
            </a:r>
            <a:r>
              <a:rPr lang="en-GB" sz="2000" dirty="0"/>
              <a:t>, </a:t>
            </a:r>
            <a:r>
              <a:rPr lang="en-GB" sz="2000" dirty="0" err="1"/>
              <a:t>skuterje</a:t>
            </a:r>
            <a:r>
              <a:rPr lang="en-GB" sz="2000" dirty="0"/>
              <a:t>, </a:t>
            </a:r>
            <a:r>
              <a:rPr lang="en-GB" sz="2000" dirty="0" err="1"/>
              <a:t>bergle</a:t>
            </a:r>
            <a:r>
              <a:rPr lang="en-GB" sz="2000" dirty="0"/>
              <a:t> </a:t>
            </a:r>
            <a:r>
              <a:rPr lang="en-GB" sz="2000" dirty="0" err="1"/>
              <a:t>ali</a:t>
            </a:r>
            <a:r>
              <a:rPr lang="en-GB" sz="2000" dirty="0"/>
              <a:t> </a:t>
            </a:r>
            <a:r>
              <a:rPr lang="en-GB" sz="2000" dirty="0" err="1"/>
              <a:t>imajo</a:t>
            </a:r>
            <a:r>
              <a:rPr lang="en-GB" sz="2000" dirty="0"/>
              <a:t> </a:t>
            </a:r>
            <a:r>
              <a:rPr lang="en-GB" sz="2000" dirty="0" err="1"/>
              <a:t>težave</a:t>
            </a:r>
            <a:r>
              <a:rPr lang="en-GB" sz="2000" dirty="0"/>
              <a:t> </a:t>
            </a:r>
            <a:r>
              <a:rPr lang="en-GB" sz="2000" dirty="0" err="1"/>
              <a:t>pri</a:t>
            </a:r>
            <a:r>
              <a:rPr lang="en-GB" sz="2000" dirty="0"/>
              <a:t> </a:t>
            </a:r>
            <a:r>
              <a:rPr lang="en-GB" sz="2000" dirty="0" err="1"/>
              <a:t>hoji</a:t>
            </a:r>
            <a:r>
              <a:rPr lang="en-GB" sz="2000" dirty="0"/>
              <a:t> </a:t>
            </a:r>
            <a:r>
              <a:rPr lang="en-GB" sz="2000" dirty="0" err="1"/>
              <a:t>ali</a:t>
            </a:r>
            <a:r>
              <a:rPr lang="en-GB" sz="2000" dirty="0"/>
              <a:t> </a:t>
            </a:r>
            <a:r>
              <a:rPr lang="en-GB" sz="2000" dirty="0" err="1"/>
              <a:t>daljšem</a:t>
            </a:r>
            <a:r>
              <a:rPr lang="en-GB" sz="2000" dirty="0"/>
              <a:t> </a:t>
            </a:r>
            <a:r>
              <a:rPr lang="en-GB" sz="2000" dirty="0" err="1"/>
              <a:t>stoji</a:t>
            </a:r>
            <a:r>
              <a:rPr lang="en-GB" sz="2000" dirty="0"/>
              <a:t> (</a:t>
            </a:r>
            <a:r>
              <a:rPr lang="en-GB" sz="2000" dirty="0" err="1"/>
              <a:t>na</a:t>
            </a:r>
            <a:r>
              <a:rPr lang="en-GB" sz="2000" dirty="0"/>
              <a:t> primer </a:t>
            </a:r>
            <a:r>
              <a:rPr lang="en-GB" sz="2000" dirty="0" err="1"/>
              <a:t>mnogi</a:t>
            </a:r>
            <a:r>
              <a:rPr lang="en-GB" sz="2000" dirty="0"/>
              <a:t> </a:t>
            </a:r>
            <a:r>
              <a:rPr lang="en-GB" sz="2000" dirty="0" err="1"/>
              <a:t>starejši</a:t>
            </a:r>
            <a:r>
              <a:rPr lang="en-GB" sz="2000" dirty="0"/>
              <a:t>). </a:t>
            </a:r>
            <a:r>
              <a:rPr lang="en-GB" sz="2000" dirty="0" err="1"/>
              <a:t>Pogoste</a:t>
            </a:r>
            <a:r>
              <a:rPr lang="en-GB" sz="2000" dirty="0"/>
              <a:t> </a:t>
            </a:r>
            <a:r>
              <a:rPr lang="en-GB" sz="2000" dirty="0" err="1"/>
              <a:t>ovire</a:t>
            </a:r>
            <a:r>
              <a:rPr lang="en-GB" sz="2000" dirty="0"/>
              <a:t> za to </a:t>
            </a:r>
            <a:r>
              <a:rPr lang="en-GB" sz="2000" dirty="0" err="1"/>
              <a:t>skupino</a:t>
            </a:r>
            <a:r>
              <a:rPr lang="en-GB" sz="2000" dirty="0"/>
              <a:t> so </a:t>
            </a:r>
            <a:r>
              <a:rPr lang="en-GB" sz="2000" dirty="0" err="1"/>
              <a:t>fizične</a:t>
            </a:r>
            <a:r>
              <a:rPr lang="en-GB" sz="2000" dirty="0"/>
              <a:t> </a:t>
            </a:r>
            <a:r>
              <a:rPr lang="en-GB" sz="2000" dirty="0" err="1"/>
              <a:t>ovire</a:t>
            </a:r>
            <a:r>
              <a:rPr lang="en-GB" sz="2000" dirty="0"/>
              <a:t> v </a:t>
            </a:r>
            <a:r>
              <a:rPr lang="en-GB" sz="2000" dirty="0" err="1"/>
              <a:t>grajenem</a:t>
            </a:r>
            <a:r>
              <a:rPr lang="en-GB" sz="2000" dirty="0"/>
              <a:t> </a:t>
            </a:r>
            <a:r>
              <a:rPr lang="en-GB" sz="2000" dirty="0" err="1"/>
              <a:t>okolju</a:t>
            </a:r>
            <a:r>
              <a:rPr lang="en-GB" sz="2000" dirty="0"/>
              <a:t>. </a:t>
            </a:r>
            <a:endParaRPr lang="sl-SI" sz="2000" dirty="0"/>
          </a:p>
          <a:p>
            <a:pPr marL="201168" lvl="1" indent="0">
              <a:buNone/>
            </a:pPr>
            <a:endParaRPr lang="sl-SI" sz="2400" b="1" dirty="0">
              <a:solidFill>
                <a:schemeClr val="bg2">
                  <a:lumMod val="50000"/>
                </a:schemeClr>
              </a:solidFill>
            </a:endParaRPr>
          </a:p>
          <a:p>
            <a:pPr marL="201168" lvl="1" indent="0">
              <a:buNone/>
            </a:pPr>
            <a:r>
              <a:rPr lang="sl-SI" sz="2400" b="1" dirty="0">
                <a:solidFill>
                  <a:schemeClr val="bg2">
                    <a:lumMod val="50000"/>
                  </a:schemeClr>
                </a:solidFill>
              </a:rPr>
              <a:t>Omejitev vida</a:t>
            </a:r>
            <a:endParaRPr lang="en-GB" sz="2400" b="1" dirty="0">
              <a:solidFill>
                <a:schemeClr val="bg2">
                  <a:lumMod val="50000"/>
                </a:schemeClr>
              </a:solidFill>
            </a:endParaRPr>
          </a:p>
          <a:p>
            <a:pPr lvl="1"/>
            <a:r>
              <a:rPr lang="sl-SI" sz="2100" dirty="0"/>
              <a:t>To vključuje popolno slepoto ter slabovidnost (slab vid). Ovire na tem področju so povezane z informacijami in orientacijo.</a:t>
            </a:r>
          </a:p>
          <a:p>
            <a:pPr marL="201168" lvl="1" indent="0">
              <a:buNone/>
            </a:pPr>
            <a:endParaRPr lang="sl-SI" sz="2400" b="1" dirty="0">
              <a:solidFill>
                <a:schemeClr val="bg2">
                  <a:lumMod val="50000"/>
                </a:schemeClr>
              </a:solidFill>
            </a:endParaRPr>
          </a:p>
          <a:p>
            <a:pPr marL="201168" lvl="1" indent="0">
              <a:buNone/>
            </a:pPr>
            <a:r>
              <a:rPr lang="sl-SI" sz="2400" b="1" dirty="0">
                <a:solidFill>
                  <a:schemeClr val="bg2">
                    <a:lumMod val="50000"/>
                  </a:schemeClr>
                </a:solidFill>
              </a:rPr>
              <a:t>Motnje sluha</a:t>
            </a:r>
            <a:endParaRPr lang="en-GB" sz="2400" b="1" dirty="0">
              <a:solidFill>
                <a:schemeClr val="bg2">
                  <a:lumMod val="50000"/>
                </a:schemeClr>
              </a:solidFill>
            </a:endParaRPr>
          </a:p>
          <a:p>
            <a:pPr lvl="1"/>
            <a:r>
              <a:rPr lang="en-GB" sz="2000" dirty="0"/>
              <a:t>To </a:t>
            </a:r>
            <a:r>
              <a:rPr lang="en-GB" sz="2000" dirty="0" err="1"/>
              <a:t>vključuje</a:t>
            </a:r>
            <a:r>
              <a:rPr lang="en-GB" sz="2000" dirty="0"/>
              <a:t> </a:t>
            </a:r>
            <a:r>
              <a:rPr lang="en-GB" sz="2000" dirty="0" err="1"/>
              <a:t>gluhe</a:t>
            </a:r>
            <a:r>
              <a:rPr lang="en-GB" sz="2000" dirty="0"/>
              <a:t> in </a:t>
            </a:r>
            <a:r>
              <a:rPr lang="en-GB" sz="2000" dirty="0" err="1"/>
              <a:t>naglušne</a:t>
            </a:r>
            <a:r>
              <a:rPr lang="en-GB" sz="2000" dirty="0"/>
              <a:t> </a:t>
            </a:r>
            <a:r>
              <a:rPr lang="en-GB" sz="2000" dirty="0" err="1"/>
              <a:t>osebe</a:t>
            </a:r>
            <a:r>
              <a:rPr lang="en-GB" sz="2000" dirty="0"/>
              <a:t>. </a:t>
            </a:r>
            <a:r>
              <a:rPr lang="en-GB" sz="2000" dirty="0" err="1"/>
              <a:t>Najbolj</a:t>
            </a:r>
            <a:r>
              <a:rPr lang="en-GB" sz="2000" dirty="0"/>
              <a:t> </a:t>
            </a:r>
            <a:r>
              <a:rPr lang="en-GB" sz="2000" dirty="0" err="1"/>
              <a:t>očitne</a:t>
            </a:r>
            <a:r>
              <a:rPr lang="en-GB" sz="2000" dirty="0"/>
              <a:t> </a:t>
            </a:r>
            <a:r>
              <a:rPr lang="en-GB" sz="2000" dirty="0" err="1"/>
              <a:t>ovire</a:t>
            </a:r>
            <a:r>
              <a:rPr lang="en-GB" sz="2000" dirty="0"/>
              <a:t> so </a:t>
            </a:r>
            <a:r>
              <a:rPr lang="en-GB" sz="2000" dirty="0" err="1"/>
              <a:t>povezane</a:t>
            </a:r>
            <a:r>
              <a:rPr lang="en-GB" sz="2000" dirty="0"/>
              <a:t> z </a:t>
            </a:r>
            <a:r>
              <a:rPr lang="en-GB" sz="2000" dirty="0" err="1"/>
              <a:t>vsem</a:t>
            </a:r>
            <a:r>
              <a:rPr lang="en-GB" sz="2000" dirty="0"/>
              <a:t>, </a:t>
            </a:r>
            <a:r>
              <a:rPr lang="en-GB" sz="2000" dirty="0" err="1"/>
              <a:t>kar</a:t>
            </a:r>
            <a:r>
              <a:rPr lang="en-GB" sz="2000" dirty="0"/>
              <a:t> je </a:t>
            </a:r>
            <a:r>
              <a:rPr lang="en-GB" sz="2000" dirty="0" err="1"/>
              <a:t>povezano</a:t>
            </a:r>
            <a:r>
              <a:rPr lang="en-GB" sz="2000" dirty="0"/>
              <a:t> z </a:t>
            </a:r>
            <a:r>
              <a:rPr lang="en-GB" sz="2000" dirty="0" err="1"/>
              <a:t>zvokom</a:t>
            </a:r>
            <a:r>
              <a:rPr lang="en-GB" sz="2000" dirty="0"/>
              <a:t> </a:t>
            </a:r>
            <a:r>
              <a:rPr lang="en-GB" sz="2000" dirty="0" err="1"/>
              <a:t>ali</a:t>
            </a:r>
            <a:r>
              <a:rPr lang="en-GB" sz="2000" dirty="0"/>
              <a:t> </a:t>
            </a:r>
            <a:r>
              <a:rPr lang="en-GB" sz="2000" dirty="0" err="1"/>
              <a:t>govorom</a:t>
            </a:r>
            <a:r>
              <a:rPr lang="en-GB" sz="2000" dirty="0"/>
              <a:t>. </a:t>
            </a:r>
            <a:endParaRPr lang="sl-SI" sz="2000" dirty="0"/>
          </a:p>
          <a:p>
            <a:r>
              <a:rPr lang="sl-SI" sz="2400" b="1" dirty="0">
                <a:solidFill>
                  <a:schemeClr val="bg2">
                    <a:lumMod val="50000"/>
                  </a:schemeClr>
                </a:solidFill>
              </a:rPr>
              <a:t>Kognitivna ali intelektualne omejitve</a:t>
            </a:r>
            <a:endParaRPr lang="en-GB" sz="2400" b="1" dirty="0">
              <a:solidFill>
                <a:schemeClr val="bg2">
                  <a:lumMod val="50000"/>
                </a:schemeClr>
              </a:solidFill>
            </a:endParaRPr>
          </a:p>
          <a:p>
            <a:pPr lvl="1"/>
            <a:r>
              <a:rPr lang="en-GB" sz="2000" dirty="0"/>
              <a:t>Sem </a:t>
            </a:r>
            <a:r>
              <a:rPr lang="en-GB" sz="2000" dirty="0" err="1"/>
              <a:t>spadajo</a:t>
            </a:r>
            <a:r>
              <a:rPr lang="en-GB" sz="2000" dirty="0"/>
              <a:t> </a:t>
            </a:r>
            <a:r>
              <a:rPr lang="en-GB" sz="2000" dirty="0" err="1"/>
              <a:t>motnje</a:t>
            </a:r>
            <a:r>
              <a:rPr lang="en-GB" sz="2000" dirty="0"/>
              <a:t> </a:t>
            </a:r>
            <a:r>
              <a:rPr lang="en-GB" sz="2000" dirty="0" err="1"/>
              <a:t>avtističnega</a:t>
            </a:r>
            <a:r>
              <a:rPr lang="en-GB" sz="2000" dirty="0"/>
              <a:t> </a:t>
            </a:r>
            <a:r>
              <a:rPr lang="en-GB" sz="2000" dirty="0" err="1"/>
              <a:t>spektra</a:t>
            </a:r>
            <a:r>
              <a:rPr lang="en-GB" sz="2000" dirty="0"/>
              <a:t> in </a:t>
            </a:r>
            <a:r>
              <a:rPr lang="en-GB" sz="2000" dirty="0" err="1"/>
              <a:t>druge</a:t>
            </a:r>
            <a:r>
              <a:rPr lang="en-GB" sz="2000" dirty="0"/>
              <a:t> </a:t>
            </a:r>
            <a:r>
              <a:rPr lang="en-GB" sz="2000" dirty="0" err="1"/>
              <a:t>kognitivne</a:t>
            </a:r>
            <a:r>
              <a:rPr lang="en-GB" sz="2000" dirty="0"/>
              <a:t> </a:t>
            </a:r>
            <a:r>
              <a:rPr lang="en-GB" sz="2000" dirty="0" err="1"/>
              <a:t>motnje</a:t>
            </a:r>
            <a:r>
              <a:rPr lang="en-GB" sz="2000" dirty="0"/>
              <a:t>. </a:t>
            </a:r>
            <a:r>
              <a:rPr lang="en-GB" sz="2000" dirty="0" err="1"/>
              <a:t>Ovire</a:t>
            </a:r>
            <a:r>
              <a:rPr lang="en-GB" sz="2000" dirty="0"/>
              <a:t> v </a:t>
            </a:r>
            <a:r>
              <a:rPr lang="en-GB" sz="2000" dirty="0" err="1"/>
              <a:t>tem</a:t>
            </a:r>
            <a:r>
              <a:rPr lang="en-GB" sz="2000" dirty="0"/>
              <a:t> </a:t>
            </a:r>
            <a:r>
              <a:rPr lang="en-GB" sz="2000" dirty="0" err="1"/>
              <a:t>primeru</a:t>
            </a:r>
            <a:r>
              <a:rPr lang="en-GB" sz="2000" dirty="0"/>
              <a:t> </a:t>
            </a:r>
            <a:r>
              <a:rPr lang="en-GB" sz="2000" dirty="0" err="1"/>
              <a:t>pogosto</a:t>
            </a:r>
            <a:r>
              <a:rPr lang="en-GB" sz="2000" dirty="0"/>
              <a:t> </a:t>
            </a:r>
            <a:r>
              <a:rPr lang="en-GB" sz="2000" dirty="0" err="1"/>
              <a:t>vključujejo</a:t>
            </a:r>
            <a:r>
              <a:rPr lang="en-GB" sz="2000" dirty="0"/>
              <a:t> </a:t>
            </a:r>
            <a:r>
              <a:rPr lang="en-GB" sz="2000" dirty="0" err="1"/>
              <a:t>kompleksnost</a:t>
            </a:r>
            <a:r>
              <a:rPr lang="en-GB" sz="2000" dirty="0"/>
              <a:t> in </a:t>
            </a:r>
            <a:r>
              <a:rPr lang="en-GB" sz="2000" dirty="0" err="1"/>
              <a:t>senzorično</a:t>
            </a:r>
            <a:r>
              <a:rPr lang="en-GB" sz="2000" dirty="0"/>
              <a:t> </a:t>
            </a:r>
            <a:r>
              <a:rPr lang="en-GB" sz="2000" dirty="0" err="1"/>
              <a:t>preobremenitev</a:t>
            </a:r>
            <a:r>
              <a:rPr lang="en-GB" sz="2000" dirty="0"/>
              <a:t>.</a:t>
            </a:r>
            <a:r>
              <a:rPr lang="sl-SI" sz="2000" dirty="0"/>
              <a:t> </a:t>
            </a:r>
          </a:p>
          <a:p>
            <a:pPr marL="201168" lvl="1" indent="0">
              <a:buNone/>
            </a:pPr>
            <a:r>
              <a:rPr lang="sl-SI" sz="2400" b="1" dirty="0">
                <a:solidFill>
                  <a:schemeClr val="bg2">
                    <a:lumMod val="50000"/>
                  </a:schemeClr>
                </a:solidFill>
              </a:rPr>
              <a:t>Drugo</a:t>
            </a:r>
            <a:r>
              <a:rPr lang="en-GB" sz="2400" b="1" dirty="0">
                <a:solidFill>
                  <a:schemeClr val="bg2">
                    <a:lumMod val="50000"/>
                  </a:schemeClr>
                </a:solidFill>
              </a:rPr>
              <a:t> / </a:t>
            </a:r>
            <a:r>
              <a:rPr lang="sl-SI" sz="2400" b="1" dirty="0">
                <a:solidFill>
                  <a:schemeClr val="bg2">
                    <a:lumMod val="50000"/>
                  </a:schemeClr>
                </a:solidFill>
              </a:rPr>
              <a:t>Skrite omejitve</a:t>
            </a:r>
            <a:endParaRPr lang="en-GB" sz="2400" b="1" dirty="0">
              <a:solidFill>
                <a:schemeClr val="bg2">
                  <a:lumMod val="50000"/>
                </a:schemeClr>
              </a:solidFill>
            </a:endParaRPr>
          </a:p>
          <a:p>
            <a:pPr lvl="1"/>
            <a:r>
              <a:rPr lang="en-GB" sz="2000" dirty="0" err="1"/>
              <a:t>Osebe</a:t>
            </a:r>
            <a:r>
              <a:rPr lang="en-GB" sz="2000" dirty="0"/>
              <a:t> s </a:t>
            </a:r>
            <a:r>
              <a:rPr lang="en-GB" sz="2000" dirty="0" err="1"/>
              <a:t>kroničnimi</a:t>
            </a:r>
            <a:r>
              <a:rPr lang="en-GB" sz="2000" dirty="0"/>
              <a:t> </a:t>
            </a:r>
            <a:r>
              <a:rPr lang="en-GB" sz="2000" dirty="0" err="1"/>
              <a:t>zdravstvenimi</a:t>
            </a:r>
            <a:r>
              <a:rPr lang="en-GB" sz="2000" dirty="0"/>
              <a:t> </a:t>
            </a:r>
            <a:r>
              <a:rPr lang="en-GB" sz="2000" dirty="0" err="1"/>
              <a:t>težavami</a:t>
            </a:r>
            <a:r>
              <a:rPr lang="en-GB" sz="2000" dirty="0"/>
              <a:t>, </a:t>
            </a:r>
            <a:r>
              <a:rPr lang="en-GB" sz="2000" dirty="0" err="1"/>
              <a:t>kroničnimi</a:t>
            </a:r>
            <a:r>
              <a:rPr lang="en-GB" sz="2000" dirty="0"/>
              <a:t> </a:t>
            </a:r>
            <a:r>
              <a:rPr lang="en-GB" sz="2000" dirty="0" err="1"/>
              <a:t>bolečinami</a:t>
            </a:r>
            <a:r>
              <a:rPr lang="en-GB" sz="2000" dirty="0"/>
              <a:t> </a:t>
            </a:r>
            <a:r>
              <a:rPr lang="en-GB" sz="2000" dirty="0" err="1"/>
              <a:t>ali</a:t>
            </a:r>
            <a:r>
              <a:rPr lang="en-GB" sz="2000" dirty="0"/>
              <a:t> </a:t>
            </a:r>
            <a:r>
              <a:rPr lang="en-GB" sz="2000" dirty="0" err="1"/>
              <a:t>motnjami</a:t>
            </a:r>
            <a:r>
              <a:rPr lang="en-GB" sz="2000" dirty="0"/>
              <a:t> </a:t>
            </a:r>
            <a:r>
              <a:rPr lang="en-GB" sz="2000" dirty="0" err="1"/>
              <a:t>utrujenosti</a:t>
            </a:r>
            <a:r>
              <a:rPr lang="en-GB" sz="2000" dirty="0"/>
              <a:t>; </a:t>
            </a:r>
            <a:r>
              <a:rPr lang="en-GB" sz="2000" dirty="0" err="1"/>
              <a:t>epilepsijo</a:t>
            </a:r>
            <a:r>
              <a:rPr lang="en-GB" sz="2000" dirty="0"/>
              <a:t>; </a:t>
            </a:r>
            <a:r>
              <a:rPr lang="en-GB" sz="2000" dirty="0" err="1"/>
              <a:t>panično</a:t>
            </a:r>
            <a:r>
              <a:rPr lang="en-GB" sz="2000" dirty="0"/>
              <a:t> </a:t>
            </a:r>
            <a:r>
              <a:rPr lang="en-GB" sz="2000" dirty="0" err="1"/>
              <a:t>motnjo</a:t>
            </a:r>
            <a:r>
              <a:rPr lang="en-GB" sz="2000" dirty="0"/>
              <a:t>; </a:t>
            </a:r>
            <a:r>
              <a:rPr lang="en-GB" sz="2000" dirty="0" err="1"/>
              <a:t>posttravmatsko</a:t>
            </a:r>
            <a:r>
              <a:rPr lang="en-GB" sz="2000" dirty="0"/>
              <a:t> </a:t>
            </a:r>
            <a:r>
              <a:rPr lang="en-GB" sz="2000" dirty="0" err="1"/>
              <a:t>stresno</a:t>
            </a:r>
            <a:r>
              <a:rPr lang="en-GB" sz="2000" dirty="0"/>
              <a:t> </a:t>
            </a:r>
            <a:r>
              <a:rPr lang="en-GB" sz="2000" dirty="0" err="1"/>
              <a:t>motnjo</a:t>
            </a:r>
            <a:endParaRPr lang="en-US" sz="2000" b="1" dirty="0">
              <a:solidFill>
                <a:schemeClr val="bg2">
                  <a:lumMod val="50000"/>
                </a:schemeClr>
              </a:solidFill>
            </a:endParaRPr>
          </a:p>
          <a:p>
            <a:pPr marL="0" indent="0">
              <a:buNone/>
            </a:pPr>
            <a:endParaRPr lang="en-US" sz="2400" dirty="0"/>
          </a:p>
        </p:txBody>
      </p:sp>
    </p:spTree>
    <p:extLst>
      <p:ext uri="{BB962C8B-B14F-4D97-AF65-F5344CB8AC3E}">
        <p14:creationId xmlns:p14="http://schemas.microsoft.com/office/powerpoint/2010/main" val="98657835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2A80-75C3-B1CA-8BC0-36827681F7CF}"/>
              </a:ext>
            </a:extLst>
          </p:cNvPr>
          <p:cNvSpPr>
            <a:spLocks noGrp="1"/>
          </p:cNvSpPr>
          <p:nvPr>
            <p:ph type="title"/>
          </p:nvPr>
        </p:nvSpPr>
        <p:spPr/>
        <p:txBody>
          <a:bodyPr/>
          <a:lstStyle/>
          <a:p>
            <a:r>
              <a:rPr lang="sl-SI" dirty="0"/>
              <a:t>Osebe z gibalno oviranostjo</a:t>
            </a:r>
            <a:endParaRPr lang="en-GB" dirty="0"/>
          </a:p>
        </p:txBody>
      </p:sp>
      <p:sp>
        <p:nvSpPr>
          <p:cNvPr id="3" name="Content Placeholder 2">
            <a:extLst>
              <a:ext uri="{FF2B5EF4-FFF2-40B4-BE49-F238E27FC236}">
                <a16:creationId xmlns:a16="http://schemas.microsoft.com/office/drawing/2014/main" id="{EA453A29-937D-395D-FF71-5D10C94F545F}"/>
              </a:ext>
            </a:extLst>
          </p:cNvPr>
          <p:cNvSpPr>
            <a:spLocks noGrp="1"/>
          </p:cNvSpPr>
          <p:nvPr>
            <p:ph sz="half" idx="1"/>
          </p:nvPr>
        </p:nvSpPr>
        <p:spPr/>
        <p:txBody>
          <a:bodyPr>
            <a:normAutofit fontScale="77500" lnSpcReduction="20000"/>
          </a:bodyPr>
          <a:lstStyle/>
          <a:p>
            <a:r>
              <a:rPr lang="en-GB" sz="3200" dirty="0" err="1"/>
              <a:t>Osnovne</a:t>
            </a:r>
            <a:r>
              <a:rPr lang="en-GB" sz="3200" dirty="0"/>
              <a:t> </a:t>
            </a:r>
            <a:r>
              <a:rPr lang="en-GB" sz="3200" dirty="0" err="1"/>
              <a:t>zahteve</a:t>
            </a:r>
            <a:r>
              <a:rPr lang="en-GB" sz="3200" dirty="0"/>
              <a:t> za </a:t>
            </a:r>
            <a:r>
              <a:rPr lang="en-GB" sz="3200" dirty="0" err="1"/>
              <a:t>dostopno</a:t>
            </a:r>
            <a:r>
              <a:rPr lang="en-GB" sz="3200" dirty="0"/>
              <a:t> </a:t>
            </a:r>
            <a:r>
              <a:rPr lang="sl-SI" sz="3200" dirty="0"/>
              <a:t>lokacijo</a:t>
            </a:r>
            <a:r>
              <a:rPr lang="en-GB" sz="3200" dirty="0"/>
              <a:t> </a:t>
            </a:r>
            <a:r>
              <a:rPr lang="en-GB" sz="3200" dirty="0" err="1"/>
              <a:t>vključujejo</a:t>
            </a:r>
            <a:r>
              <a:rPr lang="en-GB" sz="3200" dirty="0"/>
              <a:t>:</a:t>
            </a:r>
            <a:endParaRPr lang="en-US" sz="3200" dirty="0"/>
          </a:p>
          <a:p>
            <a:pPr lvl="1"/>
            <a:r>
              <a:rPr lang="en-GB" sz="2800" dirty="0"/>
              <a:t>Poti in </a:t>
            </a:r>
            <a:r>
              <a:rPr lang="en-GB" sz="2800" dirty="0" err="1"/>
              <a:t>vhodi</a:t>
            </a:r>
            <a:r>
              <a:rPr lang="en-GB" sz="2800" dirty="0"/>
              <a:t> </a:t>
            </a:r>
            <a:r>
              <a:rPr lang="en-GB" sz="2800" dirty="0" err="1"/>
              <a:t>brez</a:t>
            </a:r>
            <a:r>
              <a:rPr lang="en-GB" sz="2800" dirty="0"/>
              <a:t> </a:t>
            </a:r>
            <a:r>
              <a:rPr lang="en-GB" sz="2800" dirty="0" err="1"/>
              <a:t>stopnic</a:t>
            </a:r>
            <a:endParaRPr lang="sl-SI" sz="2800" dirty="0"/>
          </a:p>
          <a:p>
            <a:pPr lvl="1"/>
            <a:r>
              <a:rPr lang="en-GB" sz="2800" dirty="0"/>
              <a:t>Brez </a:t>
            </a:r>
            <a:r>
              <a:rPr lang="en-GB" sz="2800" dirty="0" err="1"/>
              <a:t>pragov</a:t>
            </a:r>
            <a:r>
              <a:rPr lang="en-GB" sz="2800" dirty="0"/>
              <a:t> </a:t>
            </a:r>
            <a:r>
              <a:rPr lang="en-GB" sz="2800" dirty="0" err="1"/>
              <a:t>ali</a:t>
            </a:r>
            <a:r>
              <a:rPr lang="en-GB" sz="2800" dirty="0"/>
              <a:t> </a:t>
            </a:r>
            <a:r>
              <a:rPr lang="en-GB" sz="2800" dirty="0" err="1"/>
              <a:t>stopnic</a:t>
            </a:r>
            <a:endParaRPr lang="sl-SI" sz="2800" dirty="0"/>
          </a:p>
          <a:p>
            <a:pPr lvl="1"/>
            <a:r>
              <a:rPr lang="en-GB" sz="2800" dirty="0" err="1"/>
              <a:t>Vhodi</a:t>
            </a:r>
            <a:r>
              <a:rPr lang="en-GB" sz="2800" dirty="0"/>
              <a:t>, ki so </a:t>
            </a:r>
            <a:r>
              <a:rPr lang="en-GB" sz="2800" dirty="0" err="1"/>
              <a:t>dovolj</a:t>
            </a:r>
            <a:r>
              <a:rPr lang="en-GB" sz="2800" dirty="0"/>
              <a:t> </a:t>
            </a:r>
            <a:r>
              <a:rPr lang="en-GB" sz="2800" dirty="0" err="1"/>
              <a:t>široki</a:t>
            </a:r>
            <a:endParaRPr lang="sl-SI" sz="2800" dirty="0"/>
          </a:p>
          <a:p>
            <a:pPr lvl="1"/>
            <a:r>
              <a:rPr lang="en-GB" sz="2800" dirty="0" err="1"/>
              <a:t>Stopnice</a:t>
            </a:r>
            <a:r>
              <a:rPr lang="en-GB" sz="2800" dirty="0"/>
              <a:t> z </a:t>
            </a:r>
            <a:r>
              <a:rPr lang="en-GB" sz="2800" dirty="0" err="1"/>
              <a:t>ročaji</a:t>
            </a:r>
            <a:r>
              <a:rPr lang="en-GB" sz="2800" dirty="0"/>
              <a:t>, ki </a:t>
            </a:r>
            <a:r>
              <a:rPr lang="en-GB" sz="2800" dirty="0" err="1"/>
              <a:t>omogočajo</a:t>
            </a:r>
            <a:r>
              <a:rPr lang="en-GB" sz="2800" dirty="0"/>
              <a:t> </a:t>
            </a:r>
            <a:r>
              <a:rPr lang="en-GB" sz="2800" dirty="0" err="1"/>
              <a:t>dober</a:t>
            </a:r>
            <a:r>
              <a:rPr lang="en-GB" sz="2800" dirty="0"/>
              <a:t> </a:t>
            </a:r>
            <a:r>
              <a:rPr lang="en-GB" sz="2800" dirty="0" err="1"/>
              <a:t>oprijem</a:t>
            </a:r>
            <a:endParaRPr lang="sl-SI" sz="2800" dirty="0"/>
          </a:p>
          <a:p>
            <a:pPr lvl="1"/>
            <a:r>
              <a:rPr lang="en-GB" sz="2800" dirty="0" err="1"/>
              <a:t>Dovolj</a:t>
            </a:r>
            <a:r>
              <a:rPr lang="en-GB" sz="2800" dirty="0"/>
              <a:t> </a:t>
            </a:r>
            <a:r>
              <a:rPr lang="en-GB" sz="2800" dirty="0" err="1"/>
              <a:t>mest</a:t>
            </a:r>
            <a:r>
              <a:rPr lang="en-GB" sz="2800" dirty="0"/>
              <a:t> za </a:t>
            </a:r>
            <a:r>
              <a:rPr lang="en-GB" sz="2800" dirty="0" err="1"/>
              <a:t>sedenje</a:t>
            </a:r>
            <a:endParaRPr lang="sl-SI" sz="2800" dirty="0"/>
          </a:p>
          <a:p>
            <a:pPr lvl="1"/>
            <a:r>
              <a:rPr lang="en-GB" sz="2800" dirty="0" err="1"/>
              <a:t>Dovolj</a:t>
            </a:r>
            <a:r>
              <a:rPr lang="en-GB" sz="2800" dirty="0"/>
              <a:t> </a:t>
            </a:r>
            <a:r>
              <a:rPr lang="en-GB" sz="2800" dirty="0" err="1"/>
              <a:t>prostora</a:t>
            </a:r>
            <a:r>
              <a:rPr lang="en-GB" sz="2800" dirty="0"/>
              <a:t> za </a:t>
            </a:r>
            <a:r>
              <a:rPr lang="en-GB" sz="2800" dirty="0" err="1"/>
              <a:t>gibanje</a:t>
            </a:r>
            <a:r>
              <a:rPr lang="en-GB" sz="2800" dirty="0"/>
              <a:t> in </a:t>
            </a:r>
            <a:r>
              <a:rPr lang="en-GB" sz="2800" dirty="0" err="1"/>
              <a:t>premikanje</a:t>
            </a:r>
            <a:r>
              <a:rPr lang="en-GB" sz="2800" dirty="0"/>
              <a:t> po </a:t>
            </a:r>
            <a:r>
              <a:rPr lang="en-GB" sz="2800" dirty="0" err="1"/>
              <a:t>notranjih</a:t>
            </a:r>
            <a:r>
              <a:rPr lang="en-GB" sz="2800" dirty="0"/>
              <a:t> </a:t>
            </a:r>
            <a:r>
              <a:rPr lang="en-GB" sz="2800" dirty="0" err="1"/>
              <a:t>prostorih</a:t>
            </a:r>
            <a:endParaRPr lang="sl-SI" sz="2800" dirty="0"/>
          </a:p>
          <a:p>
            <a:pPr lvl="1"/>
            <a:r>
              <a:rPr lang="en-GB" sz="2800" dirty="0" err="1"/>
              <a:t>Dovolj</a:t>
            </a:r>
            <a:r>
              <a:rPr lang="en-GB" sz="2800" dirty="0"/>
              <a:t> </a:t>
            </a:r>
            <a:r>
              <a:rPr lang="en-GB" sz="2800" dirty="0" err="1"/>
              <a:t>prostora</a:t>
            </a:r>
            <a:r>
              <a:rPr lang="en-GB" sz="2800" dirty="0"/>
              <a:t> in </a:t>
            </a:r>
            <a:r>
              <a:rPr lang="en-GB" sz="2800" dirty="0" err="1"/>
              <a:t>odlagalnih</a:t>
            </a:r>
            <a:r>
              <a:rPr lang="en-GB" sz="2800" dirty="0"/>
              <a:t> </a:t>
            </a:r>
            <a:r>
              <a:rPr lang="en-GB" sz="2800" dirty="0" err="1"/>
              <a:t>površin</a:t>
            </a:r>
            <a:r>
              <a:rPr lang="en-GB" sz="2800" dirty="0"/>
              <a:t> za </a:t>
            </a:r>
            <a:r>
              <a:rPr lang="en-GB" sz="2800" dirty="0" err="1"/>
              <a:t>hoj</a:t>
            </a:r>
            <a:r>
              <a:rPr lang="sl-SI" sz="2800" dirty="0"/>
              <a:t>i</a:t>
            </a:r>
            <a:r>
              <a:rPr lang="en-GB" sz="2800" dirty="0" err="1"/>
              <a:t>ce</a:t>
            </a:r>
            <a:endParaRPr lang="sl-SI" sz="2800" dirty="0"/>
          </a:p>
          <a:p>
            <a:pPr lvl="1"/>
            <a:r>
              <a:rPr lang="sl-SI" sz="2800" dirty="0"/>
              <a:t>D</a:t>
            </a:r>
            <a:r>
              <a:rPr lang="en-GB" sz="2800" dirty="0" err="1"/>
              <a:t>ostopni</a:t>
            </a:r>
            <a:r>
              <a:rPr lang="en-GB" sz="2800" dirty="0"/>
              <a:t> </a:t>
            </a:r>
            <a:r>
              <a:rPr lang="en-GB" sz="2800" dirty="0" err="1"/>
              <a:t>sanitarni</a:t>
            </a:r>
            <a:r>
              <a:rPr lang="en-GB" sz="2800" dirty="0"/>
              <a:t> </a:t>
            </a:r>
            <a:r>
              <a:rPr lang="en-GB" sz="2800" dirty="0" err="1"/>
              <a:t>prostori</a:t>
            </a:r>
            <a:endParaRPr lang="en-US" sz="2800" dirty="0"/>
          </a:p>
        </p:txBody>
      </p:sp>
      <p:pic>
        <p:nvPicPr>
          <p:cNvPr id="6" name="Content Placeholder 5">
            <a:extLst>
              <a:ext uri="{FF2B5EF4-FFF2-40B4-BE49-F238E27FC236}">
                <a16:creationId xmlns:a16="http://schemas.microsoft.com/office/drawing/2014/main" id="{907F5505-2CA8-98D7-51D5-1A09CE95BE86}"/>
              </a:ext>
            </a:extLst>
          </p:cNvPr>
          <p:cNvPicPr>
            <a:picLocks noGrp="1" noChangeAspect="1"/>
          </p:cNvPicPr>
          <p:nvPr>
            <p:ph sz="half" idx="2"/>
          </p:nvPr>
        </p:nvPicPr>
        <p:blipFill>
          <a:blip r:embed="rId3"/>
          <a:stretch>
            <a:fillRect/>
          </a:stretch>
        </p:blipFill>
        <p:spPr>
          <a:xfrm>
            <a:off x="6218238" y="2125775"/>
            <a:ext cx="4937125" cy="3463701"/>
          </a:xfrm>
          <a:prstGeom prst="rect">
            <a:avLst/>
          </a:prstGeom>
        </p:spPr>
      </p:pic>
      <p:sp>
        <p:nvSpPr>
          <p:cNvPr id="7" name="TextBox 6">
            <a:extLst>
              <a:ext uri="{FF2B5EF4-FFF2-40B4-BE49-F238E27FC236}">
                <a16:creationId xmlns:a16="http://schemas.microsoft.com/office/drawing/2014/main" id="{CBCFD652-B6AC-EEB3-B35F-D2AE31B2F308}"/>
              </a:ext>
            </a:extLst>
          </p:cNvPr>
          <p:cNvSpPr txBox="1"/>
          <p:nvPr/>
        </p:nvSpPr>
        <p:spPr>
          <a:xfrm>
            <a:off x="6218238" y="5869094"/>
            <a:ext cx="4022725" cy="276999"/>
          </a:xfrm>
          <a:prstGeom prst="rect">
            <a:avLst/>
          </a:prstGeom>
          <a:noFill/>
        </p:spPr>
        <p:txBody>
          <a:bodyPr wrap="square" rtlCol="0">
            <a:spAutoFit/>
          </a:bodyPr>
          <a:lstStyle/>
          <a:p>
            <a:r>
              <a:rPr lang="en-US" sz="1200" dirty="0"/>
              <a:t>Image source: https://pixabay.com/</a:t>
            </a:r>
          </a:p>
        </p:txBody>
      </p:sp>
    </p:spTree>
    <p:extLst>
      <p:ext uri="{BB962C8B-B14F-4D97-AF65-F5344CB8AC3E}">
        <p14:creationId xmlns:p14="http://schemas.microsoft.com/office/powerpoint/2010/main" val="45957477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02CAD-47FC-4859-C987-D43A68ED4EDB}"/>
              </a:ext>
            </a:extLst>
          </p:cNvPr>
          <p:cNvSpPr>
            <a:spLocks noGrp="1"/>
          </p:cNvSpPr>
          <p:nvPr>
            <p:ph type="title"/>
          </p:nvPr>
        </p:nvSpPr>
        <p:spPr/>
        <p:txBody>
          <a:bodyPr/>
          <a:lstStyle/>
          <a:p>
            <a:r>
              <a:rPr lang="sl-SI" dirty="0"/>
              <a:t>Osebe z omejitvami vida</a:t>
            </a:r>
            <a:endParaRPr lang="en-US" dirty="0"/>
          </a:p>
        </p:txBody>
      </p:sp>
      <p:sp>
        <p:nvSpPr>
          <p:cNvPr id="3" name="Content Placeholder 2">
            <a:extLst>
              <a:ext uri="{FF2B5EF4-FFF2-40B4-BE49-F238E27FC236}">
                <a16:creationId xmlns:a16="http://schemas.microsoft.com/office/drawing/2014/main" id="{C294954A-E019-5A64-9C2F-5A069AFF6523}"/>
              </a:ext>
            </a:extLst>
          </p:cNvPr>
          <p:cNvSpPr>
            <a:spLocks noGrp="1"/>
          </p:cNvSpPr>
          <p:nvPr>
            <p:ph sz="half" idx="1"/>
          </p:nvPr>
        </p:nvSpPr>
        <p:spPr>
          <a:xfrm>
            <a:off x="1097279" y="1845734"/>
            <a:ext cx="5772444" cy="4473004"/>
          </a:xfrm>
        </p:spPr>
        <p:txBody>
          <a:bodyPr>
            <a:normAutofit fontScale="92500" lnSpcReduction="20000"/>
          </a:bodyPr>
          <a:lstStyle/>
          <a:p>
            <a:r>
              <a:rPr lang="en-GB" sz="2400" dirty="0" err="1"/>
              <a:t>Osnovne</a:t>
            </a:r>
            <a:r>
              <a:rPr lang="en-GB" sz="2400" dirty="0"/>
              <a:t> </a:t>
            </a:r>
            <a:r>
              <a:rPr lang="en-GB" sz="2400" dirty="0" err="1"/>
              <a:t>zahteve</a:t>
            </a:r>
            <a:r>
              <a:rPr lang="en-GB" sz="2400" dirty="0"/>
              <a:t> za </a:t>
            </a:r>
            <a:r>
              <a:rPr lang="en-GB" sz="2400" dirty="0" err="1"/>
              <a:t>dostopno</a:t>
            </a:r>
            <a:r>
              <a:rPr lang="en-GB" sz="2400" dirty="0"/>
              <a:t> </a:t>
            </a:r>
            <a:r>
              <a:rPr lang="en-GB" sz="2400" dirty="0" err="1"/>
              <a:t>ponudbo</a:t>
            </a:r>
            <a:r>
              <a:rPr lang="en-GB" sz="2400" dirty="0"/>
              <a:t> za </a:t>
            </a:r>
            <a:r>
              <a:rPr lang="en-GB" sz="2400" dirty="0" err="1"/>
              <a:t>slabovidne</a:t>
            </a:r>
            <a:r>
              <a:rPr lang="en-GB" sz="2400" dirty="0"/>
              <a:t> </a:t>
            </a:r>
            <a:r>
              <a:rPr lang="en-GB" sz="2400" dirty="0" err="1"/>
              <a:t>osebe</a:t>
            </a:r>
            <a:r>
              <a:rPr lang="en-GB" sz="2400" dirty="0"/>
              <a:t> </a:t>
            </a:r>
            <a:r>
              <a:rPr lang="en-GB" sz="2400" dirty="0" err="1"/>
              <a:t>vključujejo</a:t>
            </a:r>
            <a:r>
              <a:rPr lang="en-GB" sz="2400" dirty="0"/>
              <a:t>::</a:t>
            </a:r>
            <a:endParaRPr lang="en-US" sz="2400" dirty="0"/>
          </a:p>
          <a:p>
            <a:pPr lvl="1"/>
            <a:r>
              <a:rPr lang="en-GB" sz="2000" dirty="0" err="1"/>
              <a:t>Besedilo</a:t>
            </a:r>
            <a:r>
              <a:rPr lang="en-GB" sz="2000" dirty="0"/>
              <a:t> v </a:t>
            </a:r>
            <a:r>
              <a:rPr lang="en-GB" sz="2000" dirty="0" err="1"/>
              <a:t>primerni</a:t>
            </a:r>
            <a:r>
              <a:rPr lang="en-GB" sz="2000" dirty="0"/>
              <a:t> </a:t>
            </a:r>
            <a:r>
              <a:rPr lang="en-GB" sz="2000" dirty="0" err="1"/>
              <a:t>velikosti</a:t>
            </a:r>
            <a:r>
              <a:rPr lang="en-GB" sz="2000" dirty="0"/>
              <a:t> </a:t>
            </a:r>
            <a:r>
              <a:rPr lang="en-GB" sz="2000" dirty="0" err="1"/>
              <a:t>pisave</a:t>
            </a:r>
            <a:endParaRPr lang="sl-SI" sz="2000" dirty="0"/>
          </a:p>
          <a:p>
            <a:pPr lvl="1"/>
            <a:r>
              <a:rPr lang="en-GB" sz="2000" dirty="0" err="1"/>
              <a:t>Piktogrami</a:t>
            </a:r>
            <a:r>
              <a:rPr lang="en-GB" sz="2000" dirty="0"/>
              <a:t>, </a:t>
            </a:r>
            <a:r>
              <a:rPr lang="en-GB" sz="2000" dirty="0" err="1"/>
              <a:t>stikala</a:t>
            </a:r>
            <a:r>
              <a:rPr lang="en-GB" sz="2000" dirty="0"/>
              <a:t>, </a:t>
            </a:r>
            <a:r>
              <a:rPr lang="en-GB" sz="2000" dirty="0" err="1"/>
              <a:t>ročaji</a:t>
            </a:r>
            <a:r>
              <a:rPr lang="en-GB" sz="2000" dirty="0"/>
              <a:t>, </a:t>
            </a:r>
            <a:r>
              <a:rPr lang="en-GB" sz="2000" dirty="0" err="1"/>
              <a:t>orientacijske</a:t>
            </a:r>
            <a:r>
              <a:rPr lang="en-GB" sz="2000" dirty="0"/>
              <a:t> </a:t>
            </a:r>
            <a:r>
              <a:rPr lang="en-GB" sz="2000" dirty="0" err="1"/>
              <a:t>pripomočke</a:t>
            </a:r>
            <a:r>
              <a:rPr lang="en-GB" sz="2000" dirty="0"/>
              <a:t> </a:t>
            </a:r>
            <a:r>
              <a:rPr lang="en-GB" sz="2000" dirty="0" err="1"/>
              <a:t>itd</a:t>
            </a:r>
            <a:r>
              <a:rPr lang="en-GB" sz="2000" dirty="0"/>
              <a:t>. v </a:t>
            </a:r>
            <a:r>
              <a:rPr lang="en-GB" sz="2000" dirty="0" err="1"/>
              <a:t>jasno</a:t>
            </a:r>
            <a:r>
              <a:rPr lang="en-GB" sz="2000" dirty="0"/>
              <a:t> </a:t>
            </a:r>
            <a:r>
              <a:rPr lang="en-GB" sz="2000" dirty="0" err="1"/>
              <a:t>kontrastnih</a:t>
            </a:r>
            <a:r>
              <a:rPr lang="en-GB" sz="2000" dirty="0"/>
              <a:t> </a:t>
            </a:r>
            <a:r>
              <a:rPr lang="en-GB" sz="2000" dirty="0" err="1"/>
              <a:t>barvah</a:t>
            </a:r>
            <a:endParaRPr lang="sl-SI" sz="2000" dirty="0"/>
          </a:p>
          <a:p>
            <a:pPr lvl="1"/>
            <a:r>
              <a:rPr lang="en-GB" sz="2000" dirty="0"/>
              <a:t>Dobre </a:t>
            </a:r>
            <a:r>
              <a:rPr lang="en-GB" sz="2000" dirty="0" err="1"/>
              <a:t>svetlobne</a:t>
            </a:r>
            <a:r>
              <a:rPr lang="en-GB" sz="2000" dirty="0"/>
              <a:t> </a:t>
            </a:r>
            <a:r>
              <a:rPr lang="en-GB" sz="2000" dirty="0" err="1"/>
              <a:t>razmere</a:t>
            </a:r>
            <a:r>
              <a:rPr lang="en-GB" sz="2000" dirty="0"/>
              <a:t> in </a:t>
            </a:r>
            <a:r>
              <a:rPr lang="en-GB" sz="2000" dirty="0" err="1"/>
              <a:t>osvetlitev</a:t>
            </a:r>
            <a:r>
              <a:rPr lang="en-GB" sz="2000" dirty="0"/>
              <a:t> </a:t>
            </a:r>
            <a:r>
              <a:rPr lang="en-GB" sz="2000" dirty="0" err="1"/>
              <a:t>prostora</a:t>
            </a:r>
            <a:endParaRPr lang="sl-SI" sz="2000" dirty="0"/>
          </a:p>
          <a:p>
            <a:pPr lvl="1"/>
            <a:r>
              <a:rPr lang="en-GB" sz="2000" dirty="0" err="1"/>
              <a:t>Osvetljeni</a:t>
            </a:r>
            <a:r>
              <a:rPr lang="en-GB" sz="2000" dirty="0"/>
              <a:t> </a:t>
            </a:r>
            <a:r>
              <a:rPr lang="en-GB" sz="2000" dirty="0" err="1"/>
              <a:t>trakovi</a:t>
            </a:r>
            <a:r>
              <a:rPr lang="en-GB" sz="2000" dirty="0"/>
              <a:t> </a:t>
            </a:r>
            <a:r>
              <a:rPr lang="en-GB" sz="2000" dirty="0" err="1"/>
              <a:t>ali</a:t>
            </a:r>
            <a:r>
              <a:rPr lang="en-GB" sz="2000" dirty="0"/>
              <a:t> </a:t>
            </a:r>
            <a:r>
              <a:rPr lang="en-GB" sz="2000" dirty="0" err="1"/>
              <a:t>kontrastni</a:t>
            </a:r>
            <a:r>
              <a:rPr lang="en-GB" sz="2000" dirty="0"/>
              <a:t> </a:t>
            </a:r>
            <a:r>
              <a:rPr lang="en-GB" sz="2000" dirty="0" err="1"/>
              <a:t>trakovi</a:t>
            </a:r>
            <a:r>
              <a:rPr lang="en-GB" sz="2000" dirty="0"/>
              <a:t> </a:t>
            </a:r>
            <a:r>
              <a:rPr lang="en-GB" sz="2000" dirty="0" err="1"/>
              <a:t>na</a:t>
            </a:r>
            <a:r>
              <a:rPr lang="en-GB" sz="2000" dirty="0"/>
              <a:t> </a:t>
            </a:r>
            <a:r>
              <a:rPr lang="en-GB" sz="2000" dirty="0" err="1"/>
              <a:t>stopnicah</a:t>
            </a:r>
            <a:r>
              <a:rPr lang="en-GB" sz="2000" dirty="0"/>
              <a:t> in </a:t>
            </a:r>
            <a:r>
              <a:rPr lang="en-GB" sz="2000" dirty="0" err="1"/>
              <a:t>steklenih</a:t>
            </a:r>
            <a:r>
              <a:rPr lang="en-GB" sz="2000" dirty="0"/>
              <a:t> </a:t>
            </a:r>
            <a:r>
              <a:rPr lang="en-GB" sz="2000" dirty="0" err="1"/>
              <a:t>vratih</a:t>
            </a:r>
            <a:endParaRPr lang="sl-SI" sz="2000" dirty="0"/>
          </a:p>
          <a:p>
            <a:r>
              <a:rPr lang="en-GB" sz="2400" dirty="0" err="1"/>
              <a:t>Osnovne</a:t>
            </a:r>
            <a:r>
              <a:rPr lang="en-GB" sz="2400" dirty="0"/>
              <a:t> </a:t>
            </a:r>
            <a:r>
              <a:rPr lang="en-GB" sz="2400" dirty="0" err="1"/>
              <a:t>zahteve</a:t>
            </a:r>
            <a:r>
              <a:rPr lang="en-GB" sz="2400" dirty="0"/>
              <a:t> za </a:t>
            </a:r>
            <a:r>
              <a:rPr lang="en-GB" sz="2400" dirty="0" err="1"/>
              <a:t>ponudbo</a:t>
            </a:r>
            <a:r>
              <a:rPr lang="en-GB" sz="2400" dirty="0"/>
              <a:t>, ki je </a:t>
            </a:r>
            <a:r>
              <a:rPr lang="en-GB" sz="2400" dirty="0" err="1"/>
              <a:t>dostopna</a:t>
            </a:r>
            <a:r>
              <a:rPr lang="en-GB" sz="2400" dirty="0"/>
              <a:t> </a:t>
            </a:r>
            <a:r>
              <a:rPr lang="en-GB" sz="2400" dirty="0" err="1"/>
              <a:t>slepim</a:t>
            </a:r>
            <a:r>
              <a:rPr lang="en-GB" sz="2400" dirty="0"/>
              <a:t> </a:t>
            </a:r>
            <a:r>
              <a:rPr lang="en-GB" sz="2400" dirty="0" err="1"/>
              <a:t>osebam</a:t>
            </a:r>
            <a:r>
              <a:rPr lang="en-GB" sz="2400" dirty="0"/>
              <a:t>, </a:t>
            </a:r>
            <a:r>
              <a:rPr lang="en-GB" sz="2400" dirty="0" err="1"/>
              <a:t>vključujejo</a:t>
            </a:r>
            <a:r>
              <a:rPr lang="en-GB" sz="2400" dirty="0"/>
              <a:t>:</a:t>
            </a:r>
            <a:endParaRPr lang="en-US" sz="2400" dirty="0"/>
          </a:p>
          <a:p>
            <a:pPr lvl="1"/>
            <a:r>
              <a:rPr lang="en-GB" sz="2000" dirty="0" err="1"/>
              <a:t>Zvočne</a:t>
            </a:r>
            <a:r>
              <a:rPr lang="en-GB" sz="2000" dirty="0"/>
              <a:t> </a:t>
            </a:r>
            <a:r>
              <a:rPr lang="en-GB" sz="2000" dirty="0" err="1"/>
              <a:t>informacije</a:t>
            </a:r>
            <a:endParaRPr lang="sl-SI" sz="2000" dirty="0"/>
          </a:p>
          <a:p>
            <a:pPr lvl="1"/>
            <a:r>
              <a:rPr lang="en-GB" sz="2000" dirty="0" err="1"/>
              <a:t>Možnost</a:t>
            </a:r>
            <a:r>
              <a:rPr lang="en-GB" sz="2000" dirty="0"/>
              <a:t> </a:t>
            </a:r>
            <a:r>
              <a:rPr lang="en-GB" sz="2000" dirty="0" err="1"/>
              <a:t>vstopa</a:t>
            </a:r>
            <a:r>
              <a:rPr lang="en-GB" sz="2000" dirty="0"/>
              <a:t> s </a:t>
            </a:r>
            <a:r>
              <a:rPr lang="sl-SI" sz="2000" dirty="0"/>
              <a:t>psom pomočnikom</a:t>
            </a:r>
          </a:p>
          <a:p>
            <a:pPr lvl="1"/>
            <a:r>
              <a:rPr lang="en-GB" sz="2000" dirty="0" err="1"/>
              <a:t>Informacije</a:t>
            </a:r>
            <a:r>
              <a:rPr lang="en-GB" sz="2000" dirty="0"/>
              <a:t> v </a:t>
            </a:r>
            <a:r>
              <a:rPr lang="en-GB" sz="2000" dirty="0" err="1"/>
              <a:t>brajici</a:t>
            </a:r>
            <a:r>
              <a:rPr lang="en-GB" sz="2000" dirty="0"/>
              <a:t> </a:t>
            </a:r>
            <a:r>
              <a:rPr lang="en-GB" sz="2000" dirty="0" err="1"/>
              <a:t>ali</a:t>
            </a:r>
            <a:r>
              <a:rPr lang="en-GB" sz="2000" dirty="0"/>
              <a:t> z </a:t>
            </a:r>
            <a:r>
              <a:rPr lang="en-GB" sz="2000" dirty="0" err="1"/>
              <a:t>reliefnimi</a:t>
            </a:r>
            <a:r>
              <a:rPr lang="en-GB" sz="2000" dirty="0"/>
              <a:t> </a:t>
            </a:r>
            <a:r>
              <a:rPr lang="en-GB" sz="2000" dirty="0" err="1"/>
              <a:t>črkami</a:t>
            </a:r>
            <a:endParaRPr lang="sl-SI" sz="2000" dirty="0"/>
          </a:p>
          <a:p>
            <a:pPr lvl="1"/>
            <a:r>
              <a:rPr lang="en-GB" sz="2000" dirty="0" err="1"/>
              <a:t>Reliefne</a:t>
            </a:r>
            <a:r>
              <a:rPr lang="en-GB" sz="2000" dirty="0"/>
              <a:t> </a:t>
            </a:r>
            <a:r>
              <a:rPr lang="en-GB" sz="2000" dirty="0" err="1"/>
              <a:t>talne</a:t>
            </a:r>
            <a:r>
              <a:rPr lang="en-GB" sz="2000" dirty="0"/>
              <a:t> </a:t>
            </a:r>
            <a:r>
              <a:rPr lang="en-GB" sz="2000" dirty="0" err="1"/>
              <a:t>obloge</a:t>
            </a:r>
            <a:r>
              <a:rPr lang="en-GB" sz="2000" dirty="0"/>
              <a:t> in t</a:t>
            </a:r>
            <a:r>
              <a:rPr lang="sl-SI" sz="2000" dirty="0"/>
              <a:t>laki</a:t>
            </a:r>
          </a:p>
          <a:p>
            <a:pPr lvl="1"/>
            <a:r>
              <a:rPr lang="en-GB" sz="2000" dirty="0" err="1"/>
              <a:t>Dostopne</a:t>
            </a:r>
            <a:r>
              <a:rPr lang="en-GB" sz="2000" dirty="0"/>
              <a:t> </a:t>
            </a:r>
            <a:r>
              <a:rPr lang="en-GB" sz="2000" dirty="0" err="1"/>
              <a:t>spletne</a:t>
            </a:r>
            <a:r>
              <a:rPr lang="en-GB" sz="2000" dirty="0"/>
              <a:t> </a:t>
            </a:r>
            <a:r>
              <a:rPr lang="en-GB" sz="2000" dirty="0" err="1"/>
              <a:t>strani</a:t>
            </a:r>
            <a:endParaRPr lang="en-US" sz="2400" dirty="0"/>
          </a:p>
        </p:txBody>
      </p:sp>
      <p:pic>
        <p:nvPicPr>
          <p:cNvPr id="11266" name="Picture 2">
            <a:extLst>
              <a:ext uri="{FF2B5EF4-FFF2-40B4-BE49-F238E27FC236}">
                <a16:creationId xmlns:a16="http://schemas.microsoft.com/office/drawing/2014/main" id="{B033DDF6-A3D9-C3DC-9B62-DAF95026ABA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991961" y="2211706"/>
            <a:ext cx="4937125" cy="32914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6135578-DD17-4AA0-DD53-042B6E6AE4B1}"/>
              </a:ext>
            </a:extLst>
          </p:cNvPr>
          <p:cNvSpPr txBox="1"/>
          <p:nvPr/>
        </p:nvSpPr>
        <p:spPr>
          <a:xfrm>
            <a:off x="6991961" y="5838968"/>
            <a:ext cx="4022725" cy="276999"/>
          </a:xfrm>
          <a:prstGeom prst="rect">
            <a:avLst/>
          </a:prstGeom>
          <a:noFill/>
        </p:spPr>
        <p:txBody>
          <a:bodyPr wrap="square" rtlCol="0">
            <a:spAutoFit/>
          </a:bodyPr>
          <a:lstStyle/>
          <a:p>
            <a:r>
              <a:rPr lang="en-US" sz="1200" dirty="0"/>
              <a:t>Image source: https://www.esri.com/</a:t>
            </a:r>
          </a:p>
        </p:txBody>
      </p:sp>
    </p:spTree>
    <p:extLst>
      <p:ext uri="{BB962C8B-B14F-4D97-AF65-F5344CB8AC3E}">
        <p14:creationId xmlns:p14="http://schemas.microsoft.com/office/powerpoint/2010/main" val="233241914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B5346-2148-987D-9A96-B0B53168594A}"/>
              </a:ext>
            </a:extLst>
          </p:cNvPr>
          <p:cNvSpPr>
            <a:spLocks noGrp="1"/>
          </p:cNvSpPr>
          <p:nvPr>
            <p:ph type="title"/>
          </p:nvPr>
        </p:nvSpPr>
        <p:spPr/>
        <p:txBody>
          <a:bodyPr/>
          <a:lstStyle/>
          <a:p>
            <a:r>
              <a:rPr lang="sl-SI" dirty="0"/>
              <a:t>Osebe s slušnimi motnjami </a:t>
            </a:r>
            <a:endParaRPr lang="en-US" dirty="0"/>
          </a:p>
        </p:txBody>
      </p:sp>
      <p:sp>
        <p:nvSpPr>
          <p:cNvPr id="3" name="Content Placeholder 2">
            <a:extLst>
              <a:ext uri="{FF2B5EF4-FFF2-40B4-BE49-F238E27FC236}">
                <a16:creationId xmlns:a16="http://schemas.microsoft.com/office/drawing/2014/main" id="{40184656-D712-404A-9285-E734172FB34F}"/>
              </a:ext>
            </a:extLst>
          </p:cNvPr>
          <p:cNvSpPr>
            <a:spLocks noGrp="1"/>
          </p:cNvSpPr>
          <p:nvPr>
            <p:ph sz="half" idx="1"/>
          </p:nvPr>
        </p:nvSpPr>
        <p:spPr/>
        <p:txBody>
          <a:bodyPr>
            <a:normAutofit fontScale="92500" lnSpcReduction="10000"/>
          </a:bodyPr>
          <a:lstStyle/>
          <a:p>
            <a:r>
              <a:rPr lang="en-GB" sz="3200" dirty="0" err="1"/>
              <a:t>snovne</a:t>
            </a:r>
            <a:r>
              <a:rPr lang="en-GB" sz="3200" dirty="0"/>
              <a:t> </a:t>
            </a:r>
            <a:r>
              <a:rPr lang="en-GB" sz="3200" dirty="0" err="1"/>
              <a:t>zahteve</a:t>
            </a:r>
            <a:r>
              <a:rPr lang="en-GB" sz="3200" dirty="0"/>
              <a:t> za </a:t>
            </a:r>
            <a:r>
              <a:rPr lang="en-GB" sz="3200" dirty="0" err="1"/>
              <a:t>dostopno</a:t>
            </a:r>
            <a:r>
              <a:rPr lang="en-GB" sz="3200" dirty="0"/>
              <a:t> </a:t>
            </a:r>
            <a:r>
              <a:rPr lang="en-GB" sz="3200" dirty="0" err="1"/>
              <a:t>ponudbo</a:t>
            </a:r>
            <a:r>
              <a:rPr lang="en-GB" sz="3200" dirty="0"/>
              <a:t> </a:t>
            </a:r>
            <a:r>
              <a:rPr lang="en-GB" sz="3200" dirty="0" err="1"/>
              <a:t>vključujejo</a:t>
            </a:r>
            <a:r>
              <a:rPr lang="en-GB" sz="3200" dirty="0"/>
              <a:t>: : </a:t>
            </a:r>
            <a:endParaRPr lang="en-US" sz="3200" dirty="0"/>
          </a:p>
          <a:p>
            <a:pPr lvl="1"/>
            <a:r>
              <a:rPr lang="en-GB" sz="2800" dirty="0" err="1"/>
              <a:t>dopolnjevanje</a:t>
            </a:r>
            <a:r>
              <a:rPr lang="en-GB" sz="2800" dirty="0"/>
              <a:t> </a:t>
            </a:r>
            <a:r>
              <a:rPr lang="en-GB" sz="2800" dirty="0" err="1"/>
              <a:t>zvočnih</a:t>
            </a:r>
            <a:r>
              <a:rPr lang="en-GB" sz="2800" dirty="0"/>
              <a:t> </a:t>
            </a:r>
            <a:r>
              <a:rPr lang="en-GB" sz="2800" dirty="0" err="1"/>
              <a:t>informacij</a:t>
            </a:r>
            <a:r>
              <a:rPr lang="en-GB" sz="2800" dirty="0"/>
              <a:t> z </a:t>
            </a:r>
            <a:r>
              <a:rPr lang="en-GB" sz="2800" dirty="0" err="1"/>
              <a:t>vizualnimi</a:t>
            </a:r>
            <a:r>
              <a:rPr lang="en-GB" sz="2800" dirty="0"/>
              <a:t>, </a:t>
            </a:r>
            <a:r>
              <a:rPr lang="en-GB" sz="2800" dirty="0" err="1"/>
              <a:t>na</a:t>
            </a:r>
            <a:r>
              <a:rPr lang="en-GB" sz="2800" dirty="0"/>
              <a:t> primer s </a:t>
            </a:r>
            <a:r>
              <a:rPr lang="en-GB" sz="2800" dirty="0" err="1"/>
              <a:t>podnapisi</a:t>
            </a:r>
            <a:r>
              <a:rPr lang="en-GB" sz="2800" dirty="0"/>
              <a:t> v </a:t>
            </a:r>
            <a:r>
              <a:rPr lang="en-GB" sz="2800" dirty="0" err="1"/>
              <a:t>videoposnetkih</a:t>
            </a:r>
            <a:endParaRPr lang="sl-SI" sz="2800" dirty="0"/>
          </a:p>
          <a:p>
            <a:pPr lvl="1"/>
            <a:r>
              <a:rPr lang="en-GB" sz="2800" dirty="0" err="1"/>
              <a:t>zagotavljanje</a:t>
            </a:r>
            <a:r>
              <a:rPr lang="en-GB" sz="2800" dirty="0"/>
              <a:t> </a:t>
            </a:r>
            <a:r>
              <a:rPr lang="en-GB" sz="2800" dirty="0" err="1"/>
              <a:t>pisnih</a:t>
            </a:r>
            <a:r>
              <a:rPr lang="en-GB" sz="2800" dirty="0"/>
              <a:t> </a:t>
            </a:r>
            <a:r>
              <a:rPr lang="en-GB" sz="2800" dirty="0" err="1"/>
              <a:t>informacij</a:t>
            </a:r>
            <a:endParaRPr lang="sl-SI" sz="2800" dirty="0"/>
          </a:p>
          <a:p>
            <a:pPr lvl="1"/>
            <a:r>
              <a:rPr lang="en-GB" sz="2800" dirty="0" err="1"/>
              <a:t>ohranjanje</a:t>
            </a:r>
            <a:r>
              <a:rPr lang="en-GB" sz="2800" dirty="0"/>
              <a:t> </a:t>
            </a:r>
            <a:r>
              <a:rPr lang="en-GB" sz="2800" dirty="0" err="1"/>
              <a:t>očesnega</a:t>
            </a:r>
            <a:r>
              <a:rPr lang="en-GB" sz="2800" dirty="0"/>
              <a:t> </a:t>
            </a:r>
            <a:r>
              <a:rPr lang="en-GB" sz="2800" dirty="0" err="1"/>
              <a:t>stika</a:t>
            </a:r>
            <a:r>
              <a:rPr lang="en-GB" sz="2800" dirty="0"/>
              <a:t> in </a:t>
            </a:r>
            <a:r>
              <a:rPr lang="en-GB" sz="2800" dirty="0" err="1"/>
              <a:t>jasno</a:t>
            </a:r>
            <a:r>
              <a:rPr lang="en-GB" sz="2800" dirty="0"/>
              <a:t> </a:t>
            </a:r>
            <a:r>
              <a:rPr lang="en-GB" sz="2800" dirty="0" err="1"/>
              <a:t>govorjenje</a:t>
            </a:r>
            <a:endParaRPr lang="sl-SI" sz="2800" dirty="0"/>
          </a:p>
          <a:p>
            <a:pPr lvl="1"/>
            <a:r>
              <a:rPr lang="en-GB" sz="2800" dirty="0" err="1"/>
              <a:t>uporaba</a:t>
            </a:r>
            <a:r>
              <a:rPr lang="en-GB" sz="2800" dirty="0"/>
              <a:t> </a:t>
            </a:r>
            <a:r>
              <a:rPr lang="en-GB" sz="2800" dirty="0" err="1"/>
              <a:t>tolmačev</a:t>
            </a:r>
            <a:r>
              <a:rPr lang="en-GB" sz="2800" dirty="0"/>
              <a:t> </a:t>
            </a:r>
            <a:r>
              <a:rPr lang="en-GB" sz="2800" dirty="0" err="1"/>
              <a:t>znakovnega</a:t>
            </a:r>
            <a:r>
              <a:rPr lang="en-GB" sz="2800" dirty="0"/>
              <a:t> </a:t>
            </a:r>
            <a:r>
              <a:rPr lang="en-GB" sz="2800" dirty="0" err="1"/>
              <a:t>jezika</a:t>
            </a:r>
            <a:r>
              <a:rPr lang="en-GB" sz="2800" dirty="0"/>
              <a:t>, </a:t>
            </a:r>
            <a:r>
              <a:rPr lang="en-GB" sz="2800" dirty="0" err="1"/>
              <a:t>če</a:t>
            </a:r>
            <a:r>
              <a:rPr lang="en-GB" sz="2800" dirty="0"/>
              <a:t> je to </a:t>
            </a:r>
            <a:r>
              <a:rPr lang="en-GB" sz="2800" dirty="0" err="1"/>
              <a:t>potrebno</a:t>
            </a:r>
            <a:endParaRPr lang="en-US" sz="3200" dirty="0"/>
          </a:p>
        </p:txBody>
      </p:sp>
      <p:pic>
        <p:nvPicPr>
          <p:cNvPr id="6" name="Content Placeholder 5">
            <a:extLst>
              <a:ext uri="{FF2B5EF4-FFF2-40B4-BE49-F238E27FC236}">
                <a16:creationId xmlns:a16="http://schemas.microsoft.com/office/drawing/2014/main" id="{D910CF24-10E4-8047-ACD7-50B5570D7BEE}"/>
              </a:ext>
            </a:extLst>
          </p:cNvPr>
          <p:cNvPicPr>
            <a:picLocks noGrp="1" noChangeAspect="1"/>
          </p:cNvPicPr>
          <p:nvPr>
            <p:ph sz="half" idx="2"/>
          </p:nvPr>
        </p:nvPicPr>
        <p:blipFill>
          <a:blip r:embed="rId3"/>
          <a:stretch>
            <a:fillRect/>
          </a:stretch>
        </p:blipFill>
        <p:spPr>
          <a:xfrm>
            <a:off x="6218238" y="2211917"/>
            <a:ext cx="4937125" cy="3291416"/>
          </a:xfrm>
          <a:prstGeom prst="rect">
            <a:avLst/>
          </a:prstGeom>
        </p:spPr>
      </p:pic>
      <p:sp>
        <p:nvSpPr>
          <p:cNvPr id="7" name="TextBox 6">
            <a:extLst>
              <a:ext uri="{FF2B5EF4-FFF2-40B4-BE49-F238E27FC236}">
                <a16:creationId xmlns:a16="http://schemas.microsoft.com/office/drawing/2014/main" id="{F2D0E6E0-A618-6180-7CC3-AB605C7B7D69}"/>
              </a:ext>
            </a:extLst>
          </p:cNvPr>
          <p:cNvSpPr txBox="1"/>
          <p:nvPr/>
        </p:nvSpPr>
        <p:spPr>
          <a:xfrm>
            <a:off x="6218238" y="5869094"/>
            <a:ext cx="4022725" cy="276999"/>
          </a:xfrm>
          <a:prstGeom prst="rect">
            <a:avLst/>
          </a:prstGeom>
          <a:noFill/>
        </p:spPr>
        <p:txBody>
          <a:bodyPr wrap="square" rtlCol="0">
            <a:spAutoFit/>
          </a:bodyPr>
          <a:lstStyle/>
          <a:p>
            <a:r>
              <a:rPr lang="en-US" sz="1200" dirty="0"/>
              <a:t>Image source: https://pexels.com/</a:t>
            </a:r>
          </a:p>
        </p:txBody>
      </p:sp>
    </p:spTree>
    <p:extLst>
      <p:ext uri="{BB962C8B-B14F-4D97-AF65-F5344CB8AC3E}">
        <p14:creationId xmlns:p14="http://schemas.microsoft.com/office/powerpoint/2010/main" val="12197258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27B3-37AB-CFE5-1A8E-E796B77EB59E}"/>
              </a:ext>
            </a:extLst>
          </p:cNvPr>
          <p:cNvSpPr>
            <a:spLocks noGrp="1"/>
          </p:cNvSpPr>
          <p:nvPr>
            <p:ph type="title"/>
          </p:nvPr>
        </p:nvSpPr>
        <p:spPr/>
        <p:txBody>
          <a:bodyPr>
            <a:normAutofit/>
          </a:bodyPr>
          <a:lstStyle/>
          <a:p>
            <a:r>
              <a:rPr lang="sl-SI" sz="3800" dirty="0"/>
              <a:t>Osebe s kognitivnimi in intelektualnimi omejitvami</a:t>
            </a:r>
            <a:endParaRPr lang="en-US" sz="3800" dirty="0"/>
          </a:p>
        </p:txBody>
      </p:sp>
      <p:sp>
        <p:nvSpPr>
          <p:cNvPr id="3" name="Content Placeholder 2">
            <a:extLst>
              <a:ext uri="{FF2B5EF4-FFF2-40B4-BE49-F238E27FC236}">
                <a16:creationId xmlns:a16="http://schemas.microsoft.com/office/drawing/2014/main" id="{C4CFC040-3CA6-4E7B-9D6C-73EC04932A9D}"/>
              </a:ext>
            </a:extLst>
          </p:cNvPr>
          <p:cNvSpPr>
            <a:spLocks noGrp="1"/>
          </p:cNvSpPr>
          <p:nvPr>
            <p:ph sz="half" idx="1"/>
          </p:nvPr>
        </p:nvSpPr>
        <p:spPr>
          <a:xfrm>
            <a:off x="1097279" y="1845734"/>
            <a:ext cx="4937760" cy="4402666"/>
          </a:xfrm>
        </p:spPr>
        <p:txBody>
          <a:bodyPr>
            <a:normAutofit fontScale="92500" lnSpcReduction="20000"/>
          </a:bodyPr>
          <a:lstStyle/>
          <a:p>
            <a:r>
              <a:rPr lang="en-GB" sz="3200" dirty="0" err="1"/>
              <a:t>Osnovne</a:t>
            </a:r>
            <a:r>
              <a:rPr lang="en-GB" sz="3200" dirty="0"/>
              <a:t> </a:t>
            </a:r>
            <a:r>
              <a:rPr lang="en-GB" sz="3200" dirty="0" err="1"/>
              <a:t>zahteve</a:t>
            </a:r>
            <a:r>
              <a:rPr lang="en-GB" sz="3200" dirty="0"/>
              <a:t> za </a:t>
            </a:r>
            <a:r>
              <a:rPr lang="en-GB" sz="3200" dirty="0" err="1"/>
              <a:t>dostopno</a:t>
            </a:r>
            <a:r>
              <a:rPr lang="en-GB" sz="3200" dirty="0"/>
              <a:t> </a:t>
            </a:r>
            <a:r>
              <a:rPr lang="en-GB" sz="3200" dirty="0" err="1"/>
              <a:t>ponudbo</a:t>
            </a:r>
            <a:r>
              <a:rPr lang="en-GB" sz="3200" dirty="0"/>
              <a:t> </a:t>
            </a:r>
            <a:r>
              <a:rPr lang="en-GB" sz="3200" dirty="0" err="1"/>
              <a:t>vključujejo</a:t>
            </a:r>
            <a:r>
              <a:rPr lang="en-GB" sz="3200" dirty="0"/>
              <a:t>:  </a:t>
            </a:r>
            <a:endParaRPr lang="en-US" sz="3200" dirty="0"/>
          </a:p>
          <a:p>
            <a:pPr lvl="1"/>
            <a:r>
              <a:rPr lang="en-GB" sz="2800" dirty="0" err="1"/>
              <a:t>Koncept</a:t>
            </a:r>
            <a:r>
              <a:rPr lang="en-GB" sz="2800" dirty="0"/>
              <a:t> </a:t>
            </a:r>
            <a:r>
              <a:rPr lang="en-GB" sz="2800" dirty="0" err="1"/>
              <a:t>preprostega</a:t>
            </a:r>
            <a:r>
              <a:rPr lang="en-GB" sz="2800" dirty="0"/>
              <a:t> </a:t>
            </a:r>
            <a:r>
              <a:rPr lang="en-GB" sz="2800" dirty="0" err="1"/>
              <a:t>jezika</a:t>
            </a:r>
            <a:r>
              <a:rPr lang="en-GB" sz="2800" dirty="0"/>
              <a:t> (</a:t>
            </a:r>
            <a:r>
              <a:rPr lang="en-GB" sz="2800" dirty="0" err="1"/>
              <a:t>verbalna</a:t>
            </a:r>
            <a:r>
              <a:rPr lang="en-GB" sz="2800" dirty="0"/>
              <a:t> </a:t>
            </a:r>
            <a:r>
              <a:rPr lang="en-GB" sz="2800" dirty="0" err="1"/>
              <a:t>komunikacija</a:t>
            </a:r>
            <a:r>
              <a:rPr lang="en-GB" sz="2800" dirty="0"/>
              <a:t> v </a:t>
            </a:r>
            <a:r>
              <a:rPr lang="en-GB" sz="2800" dirty="0" err="1"/>
              <a:t>kratkih</a:t>
            </a:r>
            <a:r>
              <a:rPr lang="en-GB" sz="2800" dirty="0"/>
              <a:t>, </a:t>
            </a:r>
            <a:r>
              <a:rPr lang="en-GB" sz="2800" dirty="0" err="1"/>
              <a:t>preprostih</a:t>
            </a:r>
            <a:r>
              <a:rPr lang="en-GB" sz="2800" dirty="0"/>
              <a:t> in </a:t>
            </a:r>
            <a:r>
              <a:rPr lang="en-GB" sz="2800" dirty="0" err="1"/>
              <a:t>slovnično</a:t>
            </a:r>
            <a:r>
              <a:rPr lang="en-GB" sz="2800" dirty="0"/>
              <a:t> </a:t>
            </a:r>
            <a:r>
              <a:rPr lang="en-GB" sz="2800" dirty="0" err="1"/>
              <a:t>pravilnih</a:t>
            </a:r>
            <a:r>
              <a:rPr lang="en-GB" sz="2800" dirty="0"/>
              <a:t> </a:t>
            </a:r>
            <a:r>
              <a:rPr lang="en-GB" sz="2800" dirty="0" err="1"/>
              <a:t>stavkih</a:t>
            </a:r>
            <a:r>
              <a:rPr lang="en-GB" sz="2800" dirty="0"/>
              <a:t>)</a:t>
            </a:r>
            <a:endParaRPr lang="sl-SI" sz="2800" dirty="0"/>
          </a:p>
          <a:p>
            <a:pPr lvl="1"/>
            <a:r>
              <a:rPr lang="en-GB" sz="2800" dirty="0" err="1"/>
              <a:t>Pisanje</a:t>
            </a:r>
            <a:r>
              <a:rPr lang="en-GB" sz="2800" dirty="0"/>
              <a:t> </a:t>
            </a:r>
            <a:r>
              <a:rPr lang="en-GB" sz="2800" dirty="0" err="1"/>
              <a:t>besedila</a:t>
            </a:r>
            <a:r>
              <a:rPr lang="en-GB" sz="2800" dirty="0"/>
              <a:t> v </a:t>
            </a:r>
            <a:r>
              <a:rPr lang="en-GB" sz="2800" dirty="0" err="1"/>
              <a:t>kratkih</a:t>
            </a:r>
            <a:r>
              <a:rPr lang="en-GB" sz="2800" dirty="0"/>
              <a:t>, </a:t>
            </a:r>
            <a:r>
              <a:rPr lang="en-GB" sz="2800" dirty="0" err="1"/>
              <a:t>preprostih</a:t>
            </a:r>
            <a:r>
              <a:rPr lang="en-GB" sz="2800" dirty="0"/>
              <a:t> in </a:t>
            </a:r>
            <a:r>
              <a:rPr lang="en-GB" sz="2800" dirty="0" err="1"/>
              <a:t>slovnično</a:t>
            </a:r>
            <a:r>
              <a:rPr lang="en-GB" sz="2800" dirty="0"/>
              <a:t> </a:t>
            </a:r>
            <a:r>
              <a:rPr lang="en-GB" sz="2800" dirty="0" err="1"/>
              <a:t>pravilnih</a:t>
            </a:r>
            <a:r>
              <a:rPr lang="en-GB" sz="2800" dirty="0"/>
              <a:t> </a:t>
            </a:r>
            <a:r>
              <a:rPr lang="en-GB" sz="2800" dirty="0" err="1"/>
              <a:t>stavkih</a:t>
            </a:r>
            <a:endParaRPr lang="sl-SI" sz="2800" dirty="0"/>
          </a:p>
          <a:p>
            <a:pPr lvl="1"/>
            <a:r>
              <a:rPr lang="en-GB" sz="2800" dirty="0" err="1"/>
              <a:t>Posredovanje</a:t>
            </a:r>
            <a:r>
              <a:rPr lang="en-GB" sz="2800" dirty="0"/>
              <a:t> </a:t>
            </a:r>
            <a:r>
              <a:rPr lang="en-GB" sz="2800" dirty="0" err="1"/>
              <a:t>informacij</a:t>
            </a:r>
            <a:r>
              <a:rPr lang="en-GB" sz="2800" dirty="0"/>
              <a:t> v </a:t>
            </a:r>
            <a:r>
              <a:rPr lang="en-GB" sz="2800" dirty="0" err="1"/>
              <a:t>preprostem</a:t>
            </a:r>
            <a:r>
              <a:rPr lang="en-GB" sz="2800" dirty="0"/>
              <a:t> </a:t>
            </a:r>
            <a:r>
              <a:rPr lang="en-GB" sz="2800" dirty="0" err="1"/>
              <a:t>jeziku</a:t>
            </a:r>
            <a:endParaRPr lang="sl-SI" sz="2800" dirty="0"/>
          </a:p>
          <a:p>
            <a:pPr lvl="1"/>
            <a:r>
              <a:rPr lang="en-GB" sz="2800" dirty="0" err="1"/>
              <a:t>Uporaba</a:t>
            </a:r>
            <a:r>
              <a:rPr lang="en-GB" sz="2800" dirty="0"/>
              <a:t> </a:t>
            </a:r>
            <a:r>
              <a:rPr lang="en-GB" sz="2800" dirty="0" err="1"/>
              <a:t>slik</a:t>
            </a:r>
            <a:r>
              <a:rPr lang="en-GB" sz="2800" dirty="0"/>
              <a:t>, </a:t>
            </a:r>
            <a:r>
              <a:rPr lang="en-GB" sz="2800" dirty="0" err="1"/>
              <a:t>kot</a:t>
            </a:r>
            <a:r>
              <a:rPr lang="en-GB" sz="2800" dirty="0"/>
              <a:t> so </a:t>
            </a:r>
            <a:r>
              <a:rPr lang="en-GB" sz="2800" dirty="0" err="1"/>
              <a:t>fotografije</a:t>
            </a:r>
            <a:r>
              <a:rPr lang="en-GB" sz="2800" dirty="0"/>
              <a:t> </a:t>
            </a:r>
            <a:r>
              <a:rPr lang="en-GB" sz="2800" dirty="0" err="1"/>
              <a:t>ali</a:t>
            </a:r>
            <a:r>
              <a:rPr lang="en-GB" sz="2800" dirty="0"/>
              <a:t> </a:t>
            </a:r>
            <a:r>
              <a:rPr lang="en-GB" sz="2800" dirty="0" err="1"/>
              <a:t>simboli</a:t>
            </a:r>
            <a:endParaRPr lang="en-US" sz="3200" dirty="0"/>
          </a:p>
        </p:txBody>
      </p:sp>
      <p:pic>
        <p:nvPicPr>
          <p:cNvPr id="8" name="Content Placeholder 7">
            <a:extLst>
              <a:ext uri="{FF2B5EF4-FFF2-40B4-BE49-F238E27FC236}">
                <a16:creationId xmlns:a16="http://schemas.microsoft.com/office/drawing/2014/main" id="{8C1FA955-11B0-CCBD-BE95-BE8A1E8DC057}"/>
              </a:ext>
            </a:extLst>
          </p:cNvPr>
          <p:cNvPicPr>
            <a:picLocks noGrp="1" noChangeAspect="1"/>
          </p:cNvPicPr>
          <p:nvPr>
            <p:ph sz="half" idx="2"/>
          </p:nvPr>
        </p:nvPicPr>
        <p:blipFill>
          <a:blip r:embed="rId3"/>
          <a:stretch>
            <a:fillRect/>
          </a:stretch>
        </p:blipFill>
        <p:spPr>
          <a:xfrm>
            <a:off x="6218238" y="2211917"/>
            <a:ext cx="4937125" cy="3291416"/>
          </a:xfrm>
          <a:prstGeom prst="rect">
            <a:avLst/>
          </a:prstGeom>
        </p:spPr>
      </p:pic>
      <p:sp>
        <p:nvSpPr>
          <p:cNvPr id="4" name="TextBox 3">
            <a:extLst>
              <a:ext uri="{FF2B5EF4-FFF2-40B4-BE49-F238E27FC236}">
                <a16:creationId xmlns:a16="http://schemas.microsoft.com/office/drawing/2014/main" id="{473F5C22-E4DC-07FA-8241-29D41BE8937B}"/>
              </a:ext>
            </a:extLst>
          </p:cNvPr>
          <p:cNvSpPr txBox="1"/>
          <p:nvPr/>
        </p:nvSpPr>
        <p:spPr>
          <a:xfrm>
            <a:off x="6218238" y="5869094"/>
            <a:ext cx="4022725" cy="276999"/>
          </a:xfrm>
          <a:prstGeom prst="rect">
            <a:avLst/>
          </a:prstGeom>
          <a:noFill/>
        </p:spPr>
        <p:txBody>
          <a:bodyPr wrap="square" rtlCol="0">
            <a:spAutoFit/>
          </a:bodyPr>
          <a:lstStyle/>
          <a:p>
            <a:r>
              <a:rPr lang="en-US" sz="1200" dirty="0"/>
              <a:t>Image source: https://pexels.com/</a:t>
            </a:r>
          </a:p>
        </p:txBody>
      </p:sp>
    </p:spTree>
    <p:extLst>
      <p:ext uri="{BB962C8B-B14F-4D97-AF65-F5344CB8AC3E}">
        <p14:creationId xmlns:p14="http://schemas.microsoft.com/office/powerpoint/2010/main" val="36059784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D6389-C618-E8FA-8E11-F6DE556B8651}"/>
              </a:ext>
            </a:extLst>
          </p:cNvPr>
          <p:cNvSpPr>
            <a:spLocks noGrp="1"/>
          </p:cNvSpPr>
          <p:nvPr>
            <p:ph type="title"/>
          </p:nvPr>
        </p:nvSpPr>
        <p:spPr/>
        <p:txBody>
          <a:bodyPr/>
          <a:lstStyle/>
          <a:p>
            <a:r>
              <a:rPr lang="sl-SI" dirty="0"/>
              <a:t>Drugo</a:t>
            </a:r>
            <a:r>
              <a:rPr lang="en-GB" dirty="0"/>
              <a:t> / </a:t>
            </a:r>
            <a:r>
              <a:rPr lang="sl-SI" dirty="0"/>
              <a:t>Skrite omejitve</a:t>
            </a:r>
            <a:endParaRPr lang="en-US" dirty="0"/>
          </a:p>
        </p:txBody>
      </p:sp>
      <p:sp>
        <p:nvSpPr>
          <p:cNvPr id="3" name="Content Placeholder 2">
            <a:extLst>
              <a:ext uri="{FF2B5EF4-FFF2-40B4-BE49-F238E27FC236}">
                <a16:creationId xmlns:a16="http://schemas.microsoft.com/office/drawing/2014/main" id="{B6885828-B1ED-6D2E-0B0D-5BBF6812FEEA}"/>
              </a:ext>
            </a:extLst>
          </p:cNvPr>
          <p:cNvSpPr>
            <a:spLocks noGrp="1"/>
          </p:cNvSpPr>
          <p:nvPr>
            <p:ph sz="half" idx="1"/>
          </p:nvPr>
        </p:nvSpPr>
        <p:spPr>
          <a:xfrm>
            <a:off x="1097279" y="1845734"/>
            <a:ext cx="5186290" cy="4023360"/>
          </a:xfrm>
        </p:spPr>
        <p:txBody>
          <a:bodyPr>
            <a:normAutofit fontScale="85000" lnSpcReduction="20000"/>
          </a:bodyPr>
          <a:lstStyle/>
          <a:p>
            <a:r>
              <a:rPr lang="sl-SI" sz="2800" b="1" dirty="0"/>
              <a:t>Niso vse omejitve vidne</a:t>
            </a:r>
            <a:r>
              <a:rPr lang="en-US" sz="2800" b="1" dirty="0"/>
              <a:t>.</a:t>
            </a:r>
          </a:p>
          <a:p>
            <a:r>
              <a:rPr lang="en-US" sz="2800" dirty="0" err="1"/>
              <a:t>Primeri</a:t>
            </a:r>
            <a:r>
              <a:rPr lang="en-US" sz="2800" dirty="0"/>
              <a:t>:</a:t>
            </a:r>
            <a:endParaRPr lang="sl-SI" sz="2800" dirty="0"/>
          </a:p>
          <a:p>
            <a:pPr>
              <a:buClr>
                <a:schemeClr val="bg2">
                  <a:lumMod val="50000"/>
                </a:schemeClr>
              </a:buClr>
              <a:buSzPct val="86000"/>
              <a:buFont typeface="Courier New" panose="02070309020205020404" pitchFamily="49" charset="0"/>
              <a:buChar char="o"/>
            </a:pPr>
            <a:r>
              <a:rPr lang="en-US" sz="2800" dirty="0" err="1"/>
              <a:t>Kronične</a:t>
            </a:r>
            <a:r>
              <a:rPr lang="en-US" sz="2800" dirty="0"/>
              <a:t> </a:t>
            </a:r>
            <a:r>
              <a:rPr lang="en-US" sz="2800" dirty="0" err="1"/>
              <a:t>bolečine</a:t>
            </a:r>
            <a:r>
              <a:rPr lang="en-US" sz="2800" dirty="0"/>
              <a:t> </a:t>
            </a:r>
            <a:r>
              <a:rPr lang="en-US" sz="2800" dirty="0" err="1"/>
              <a:t>ali</a:t>
            </a:r>
            <a:r>
              <a:rPr lang="en-US" sz="2800" dirty="0"/>
              <a:t> </a:t>
            </a:r>
            <a:r>
              <a:rPr lang="en-US" sz="2800" dirty="0" err="1"/>
              <a:t>utrujenost</a:t>
            </a:r>
            <a:endParaRPr lang="sl-SI" sz="2800" dirty="0"/>
          </a:p>
          <a:p>
            <a:pPr>
              <a:buClr>
                <a:schemeClr val="bg2">
                  <a:lumMod val="50000"/>
                </a:schemeClr>
              </a:buClr>
              <a:buSzPct val="86000"/>
              <a:buFont typeface="Courier New" panose="02070309020205020404" pitchFamily="49" charset="0"/>
              <a:buChar char="o"/>
            </a:pPr>
            <a:r>
              <a:rPr lang="en-US" sz="2800" dirty="0" err="1"/>
              <a:t>Anksiozne</a:t>
            </a:r>
            <a:r>
              <a:rPr lang="en-US" sz="2800" dirty="0"/>
              <a:t> </a:t>
            </a:r>
            <a:r>
              <a:rPr lang="en-US" sz="2800" dirty="0" err="1"/>
              <a:t>ali</a:t>
            </a:r>
            <a:r>
              <a:rPr lang="en-US" sz="2800" dirty="0"/>
              <a:t> </a:t>
            </a:r>
            <a:r>
              <a:rPr lang="en-US" sz="2800" dirty="0" err="1"/>
              <a:t>panične</a:t>
            </a:r>
            <a:r>
              <a:rPr lang="en-US" sz="2800" dirty="0"/>
              <a:t> </a:t>
            </a:r>
            <a:r>
              <a:rPr lang="en-US" sz="2800" dirty="0" err="1"/>
              <a:t>motnje</a:t>
            </a:r>
            <a:endParaRPr lang="sl-SI" sz="2800" dirty="0"/>
          </a:p>
          <a:p>
            <a:pPr>
              <a:buClr>
                <a:schemeClr val="bg2">
                  <a:lumMod val="50000"/>
                </a:schemeClr>
              </a:buClr>
              <a:buSzPct val="86000"/>
              <a:buFont typeface="Courier New" panose="02070309020205020404" pitchFamily="49" charset="0"/>
              <a:buChar char="o"/>
            </a:pPr>
            <a:r>
              <a:rPr lang="en-US" sz="2800" dirty="0" err="1"/>
              <a:t>Preobčutljivost</a:t>
            </a:r>
            <a:r>
              <a:rPr lang="en-US" sz="2800" dirty="0"/>
              <a:t> </a:t>
            </a:r>
            <a:r>
              <a:rPr lang="en-US" sz="2800" dirty="0" err="1"/>
              <a:t>na</a:t>
            </a:r>
            <a:r>
              <a:rPr lang="en-US" sz="2800" dirty="0"/>
              <a:t> </a:t>
            </a:r>
            <a:r>
              <a:rPr lang="en-US" sz="2800" dirty="0" err="1"/>
              <a:t>dražljaje</a:t>
            </a:r>
            <a:endParaRPr lang="sl-SI" sz="2800" dirty="0"/>
          </a:p>
          <a:p>
            <a:pPr>
              <a:buClr>
                <a:schemeClr val="bg2">
                  <a:lumMod val="50000"/>
                </a:schemeClr>
              </a:buClr>
              <a:buSzPct val="86000"/>
              <a:buFont typeface="Courier New" panose="02070309020205020404" pitchFamily="49" charset="0"/>
              <a:buChar char="o"/>
            </a:pPr>
            <a:r>
              <a:rPr lang="en-US" sz="2800" dirty="0" err="1"/>
              <a:t>Začasna</a:t>
            </a:r>
            <a:r>
              <a:rPr lang="en-US" sz="2800" dirty="0"/>
              <a:t> </a:t>
            </a:r>
            <a:r>
              <a:rPr lang="en-US" sz="2800" dirty="0" err="1"/>
              <a:t>bolezen</a:t>
            </a:r>
            <a:r>
              <a:rPr lang="en-US" sz="2800" dirty="0"/>
              <a:t> </a:t>
            </a:r>
            <a:r>
              <a:rPr lang="en-US" sz="2800" dirty="0" err="1"/>
              <a:t>ali</a:t>
            </a:r>
            <a:r>
              <a:rPr lang="en-US" sz="2800" dirty="0"/>
              <a:t> </a:t>
            </a:r>
            <a:r>
              <a:rPr lang="en-US" sz="2800" dirty="0" err="1"/>
              <a:t>poškodba</a:t>
            </a:r>
            <a:endParaRPr lang="sl-SI" sz="2800" dirty="0"/>
          </a:p>
          <a:p>
            <a:r>
              <a:rPr lang="en-US" sz="2800" dirty="0" err="1"/>
              <a:t>Prilagodljivost</a:t>
            </a:r>
            <a:r>
              <a:rPr lang="en-US" sz="2800" dirty="0"/>
              <a:t> in </a:t>
            </a:r>
            <a:r>
              <a:rPr lang="en-US" sz="2800" dirty="0" err="1"/>
              <a:t>sočutje</a:t>
            </a:r>
            <a:r>
              <a:rPr lang="en-US" sz="2800" dirty="0"/>
              <a:t> </a:t>
            </a:r>
            <a:r>
              <a:rPr lang="en-US" sz="2800" dirty="0" err="1"/>
              <a:t>sta</a:t>
            </a:r>
            <a:r>
              <a:rPr lang="en-US" sz="2800" dirty="0"/>
              <a:t> </a:t>
            </a:r>
            <a:r>
              <a:rPr lang="en-US" sz="2800" dirty="0" err="1"/>
              <a:t>ključnega</a:t>
            </a:r>
            <a:r>
              <a:rPr lang="en-US" sz="2800" dirty="0"/>
              <a:t> </a:t>
            </a:r>
            <a:r>
              <a:rPr lang="en-US" sz="2800" dirty="0" err="1"/>
              <a:t>pomena</a:t>
            </a:r>
            <a:r>
              <a:rPr lang="en-US" sz="2800" dirty="0"/>
              <a:t>.</a:t>
            </a:r>
            <a:endParaRPr lang="sl-SI" sz="2800" dirty="0"/>
          </a:p>
          <a:p>
            <a:r>
              <a:rPr lang="en-US" sz="2800" dirty="0"/>
              <a:t>Miren </a:t>
            </a:r>
            <a:r>
              <a:rPr lang="en-US" sz="2800" dirty="0" err="1"/>
              <a:t>odziv</a:t>
            </a:r>
            <a:r>
              <a:rPr lang="en-US" sz="2800" dirty="0"/>
              <a:t> </a:t>
            </a:r>
            <a:r>
              <a:rPr lang="en-US" sz="2800" dirty="0" err="1"/>
              <a:t>brez</a:t>
            </a:r>
            <a:r>
              <a:rPr lang="en-US" sz="2800" dirty="0"/>
              <a:t> </a:t>
            </a:r>
            <a:r>
              <a:rPr lang="en-US" sz="2800" dirty="0" err="1"/>
              <a:t>obsojanja</a:t>
            </a:r>
            <a:r>
              <a:rPr lang="en-US" sz="2800" dirty="0"/>
              <a:t> </a:t>
            </a:r>
            <a:r>
              <a:rPr lang="en-US" sz="2800" dirty="0" err="1"/>
              <a:t>lahko</a:t>
            </a:r>
            <a:r>
              <a:rPr lang="en-US" sz="2800" dirty="0"/>
              <a:t> </a:t>
            </a:r>
            <a:r>
              <a:rPr lang="en-US" sz="2800" dirty="0" err="1"/>
              <a:t>pomeni</a:t>
            </a:r>
            <a:r>
              <a:rPr lang="en-US" sz="2800" dirty="0"/>
              <a:t> </a:t>
            </a:r>
            <a:r>
              <a:rPr lang="en-US" sz="2800" dirty="0" err="1"/>
              <a:t>veliko</a:t>
            </a:r>
            <a:r>
              <a:rPr lang="en-US" sz="2800" dirty="0"/>
              <a:t> </a:t>
            </a:r>
            <a:r>
              <a:rPr lang="en-US" sz="2800" dirty="0" err="1"/>
              <a:t>razliko</a:t>
            </a:r>
            <a:r>
              <a:rPr lang="en-US" sz="2800" dirty="0"/>
              <a:t>.</a:t>
            </a:r>
          </a:p>
          <a:p>
            <a:endParaRPr lang="en-US" sz="2800" dirty="0"/>
          </a:p>
        </p:txBody>
      </p:sp>
      <p:pic>
        <p:nvPicPr>
          <p:cNvPr id="11" name="Content Placeholder 10">
            <a:extLst>
              <a:ext uri="{FF2B5EF4-FFF2-40B4-BE49-F238E27FC236}">
                <a16:creationId xmlns:a16="http://schemas.microsoft.com/office/drawing/2014/main" id="{16016ADF-2AFA-D121-8475-151CEAFA5B6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43900" y="1846369"/>
            <a:ext cx="4711780" cy="4022725"/>
          </a:xfrm>
        </p:spPr>
      </p:pic>
      <p:sp>
        <p:nvSpPr>
          <p:cNvPr id="4" name="TextBox 3">
            <a:extLst>
              <a:ext uri="{FF2B5EF4-FFF2-40B4-BE49-F238E27FC236}">
                <a16:creationId xmlns:a16="http://schemas.microsoft.com/office/drawing/2014/main" id="{7DA66E81-0AA5-4F12-9BD1-3AA1B30C8B5A}"/>
              </a:ext>
            </a:extLst>
          </p:cNvPr>
          <p:cNvSpPr txBox="1"/>
          <p:nvPr/>
        </p:nvSpPr>
        <p:spPr>
          <a:xfrm>
            <a:off x="6385284" y="5978103"/>
            <a:ext cx="4022725" cy="276999"/>
          </a:xfrm>
          <a:prstGeom prst="rect">
            <a:avLst/>
          </a:prstGeom>
          <a:noFill/>
        </p:spPr>
        <p:txBody>
          <a:bodyPr wrap="square" rtlCol="0">
            <a:spAutoFit/>
          </a:bodyPr>
          <a:lstStyle/>
          <a:p>
            <a:r>
              <a:rPr lang="en-US" sz="1200" dirty="0"/>
              <a:t>Image source: https://pexels.com/</a:t>
            </a:r>
          </a:p>
        </p:txBody>
      </p:sp>
    </p:spTree>
    <p:extLst>
      <p:ext uri="{BB962C8B-B14F-4D97-AF65-F5344CB8AC3E}">
        <p14:creationId xmlns:p14="http://schemas.microsoft.com/office/powerpoint/2010/main" val="121887694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795E2-A228-E20E-1A3D-5724CCC599EA}"/>
              </a:ext>
            </a:extLst>
          </p:cNvPr>
          <p:cNvSpPr>
            <a:spLocks noGrp="1"/>
          </p:cNvSpPr>
          <p:nvPr>
            <p:ph type="title"/>
          </p:nvPr>
        </p:nvSpPr>
        <p:spPr/>
        <p:txBody>
          <a:bodyPr/>
          <a:lstStyle/>
          <a:p>
            <a:r>
              <a:rPr lang="pl-PL" dirty="0"/>
              <a:t>Dostopnost je tudi stvar odnosa</a:t>
            </a:r>
            <a:endParaRPr lang="en-US" dirty="0"/>
          </a:p>
        </p:txBody>
      </p:sp>
      <p:sp>
        <p:nvSpPr>
          <p:cNvPr id="3" name="Content Placeholder 2">
            <a:extLst>
              <a:ext uri="{FF2B5EF4-FFF2-40B4-BE49-F238E27FC236}">
                <a16:creationId xmlns:a16="http://schemas.microsoft.com/office/drawing/2014/main" id="{4996EC75-F93D-AE56-5298-3BBE80CFF23B}"/>
              </a:ext>
            </a:extLst>
          </p:cNvPr>
          <p:cNvSpPr>
            <a:spLocks noGrp="1"/>
          </p:cNvSpPr>
          <p:nvPr>
            <p:ph idx="1"/>
          </p:nvPr>
        </p:nvSpPr>
        <p:spPr>
          <a:xfrm>
            <a:off x="1097280" y="1845734"/>
            <a:ext cx="10058400" cy="4320604"/>
          </a:xfrm>
        </p:spPr>
        <p:txBody>
          <a:bodyPr>
            <a:normAutofit fontScale="92500" lnSpcReduction="10000"/>
          </a:bodyPr>
          <a:lstStyle/>
          <a:p>
            <a:r>
              <a:rPr lang="pl-PL" sz="3200" dirty="0"/>
              <a:t>Dostopnost ni odvisna le od infrastrukture, temveč tudi od odnosa.</a:t>
            </a:r>
          </a:p>
          <a:p>
            <a:r>
              <a:rPr lang="en-US" sz="3200" dirty="0" err="1"/>
              <a:t>Zgradbe</a:t>
            </a:r>
            <a:r>
              <a:rPr lang="en-US" sz="3200" dirty="0"/>
              <a:t> in </a:t>
            </a:r>
            <a:r>
              <a:rPr lang="en-US" sz="3200" dirty="0" err="1"/>
              <a:t>tehnologija</a:t>
            </a:r>
            <a:r>
              <a:rPr lang="en-US" sz="3200" dirty="0"/>
              <a:t> so </a:t>
            </a:r>
            <a:r>
              <a:rPr lang="en-US" sz="3200" dirty="0" err="1"/>
              <a:t>pomembne</a:t>
            </a:r>
            <a:r>
              <a:rPr lang="en-US" sz="3200" dirty="0"/>
              <a:t>.</a:t>
            </a:r>
            <a:endParaRPr lang="sl-SI" sz="3200" dirty="0"/>
          </a:p>
          <a:p>
            <a:r>
              <a:rPr lang="en-US" sz="3200" dirty="0"/>
              <a:t>A </a:t>
            </a:r>
            <a:r>
              <a:rPr lang="en-US" sz="3200" dirty="0" err="1"/>
              <a:t>odločilno</a:t>
            </a:r>
            <a:r>
              <a:rPr lang="en-US" sz="3200" dirty="0"/>
              <a:t> </a:t>
            </a:r>
            <a:r>
              <a:rPr lang="en-US" sz="3200" dirty="0" err="1"/>
              <a:t>vlogo</a:t>
            </a:r>
            <a:r>
              <a:rPr lang="en-US" sz="3200" dirty="0"/>
              <a:t> </a:t>
            </a:r>
            <a:r>
              <a:rPr lang="en-US" sz="3200" dirty="0" err="1"/>
              <a:t>imajo</a:t>
            </a:r>
            <a:r>
              <a:rPr lang="en-US" sz="3200" dirty="0"/>
              <a:t> </a:t>
            </a:r>
            <a:r>
              <a:rPr lang="en-US" sz="3200" dirty="0" err="1"/>
              <a:t>ljudje</a:t>
            </a:r>
            <a:r>
              <a:rPr lang="en-US" sz="3200" dirty="0"/>
              <a:t>.</a:t>
            </a:r>
            <a:endParaRPr lang="sl-SI" sz="3200" dirty="0"/>
          </a:p>
          <a:p>
            <a:r>
              <a:rPr lang="en-US" sz="3200" dirty="0" err="1"/>
              <a:t>Odnos</a:t>
            </a:r>
            <a:r>
              <a:rPr lang="en-US" sz="3200" dirty="0"/>
              <a:t> </a:t>
            </a:r>
            <a:r>
              <a:rPr lang="en-US" sz="3200" dirty="0" err="1"/>
              <a:t>osebja</a:t>
            </a:r>
            <a:r>
              <a:rPr lang="en-US" sz="3200" dirty="0"/>
              <a:t> </a:t>
            </a:r>
            <a:r>
              <a:rPr lang="en-US" sz="3200" dirty="0" err="1"/>
              <a:t>oblikuje</a:t>
            </a:r>
            <a:r>
              <a:rPr lang="en-US" sz="3200" dirty="0"/>
              <a:t> </a:t>
            </a:r>
            <a:r>
              <a:rPr lang="en-US" sz="3200" dirty="0" err="1"/>
              <a:t>izkušnjo</a:t>
            </a:r>
            <a:r>
              <a:rPr lang="en-US" sz="3200" dirty="0"/>
              <a:t> </a:t>
            </a:r>
            <a:r>
              <a:rPr lang="en-US" sz="3200" dirty="0" err="1"/>
              <a:t>obiskovalcev</a:t>
            </a:r>
            <a:r>
              <a:rPr lang="en-US" sz="3200" dirty="0"/>
              <a:t>.</a:t>
            </a:r>
            <a:endParaRPr lang="sl-SI" sz="3200" dirty="0"/>
          </a:p>
          <a:p>
            <a:pPr>
              <a:buClr>
                <a:schemeClr val="bg2">
                  <a:lumMod val="50000"/>
                </a:schemeClr>
              </a:buClr>
              <a:buFont typeface="Courier New" panose="02070309020205020404" pitchFamily="49" charset="0"/>
              <a:buChar char="o"/>
            </a:pPr>
            <a:r>
              <a:rPr lang="en-US" sz="3200" dirty="0"/>
              <a:t>Tudi </a:t>
            </a:r>
            <a:r>
              <a:rPr lang="en-US" sz="3200" dirty="0" err="1"/>
              <a:t>lokacija</a:t>
            </a:r>
            <a:r>
              <a:rPr lang="en-US" sz="3200" dirty="0"/>
              <a:t> z </a:t>
            </a:r>
            <a:r>
              <a:rPr lang="en-US" sz="3200" dirty="0" err="1"/>
              <a:t>nepopolno</a:t>
            </a:r>
            <a:r>
              <a:rPr lang="en-US" sz="3200" dirty="0"/>
              <a:t> </a:t>
            </a:r>
            <a:r>
              <a:rPr lang="en-US" sz="3200" dirty="0" err="1"/>
              <a:t>infrastrukturo</a:t>
            </a:r>
            <a:r>
              <a:rPr lang="en-US" sz="3200" dirty="0"/>
              <a:t> </a:t>
            </a:r>
            <a:r>
              <a:rPr lang="en-US" sz="3200" dirty="0" err="1"/>
              <a:t>lahko</a:t>
            </a:r>
            <a:r>
              <a:rPr lang="en-US" sz="3200" dirty="0"/>
              <a:t> </a:t>
            </a:r>
            <a:r>
              <a:rPr lang="en-US" sz="3200" dirty="0" err="1"/>
              <a:t>obiskovalcem</a:t>
            </a:r>
            <a:r>
              <a:rPr lang="en-US" sz="3200" dirty="0"/>
              <a:t> </a:t>
            </a:r>
            <a:r>
              <a:rPr lang="en-US" sz="3200" dirty="0" err="1"/>
              <a:t>ponudi</a:t>
            </a:r>
            <a:r>
              <a:rPr lang="en-US" sz="3200" dirty="0"/>
              <a:t> dobro </a:t>
            </a:r>
            <a:r>
              <a:rPr lang="en-US" sz="3200" dirty="0" err="1"/>
              <a:t>izkušnjo</a:t>
            </a:r>
            <a:r>
              <a:rPr lang="en-US" sz="3200" dirty="0"/>
              <a:t>, </a:t>
            </a:r>
            <a:r>
              <a:rPr lang="en-US" sz="3200" dirty="0" err="1"/>
              <a:t>če</a:t>
            </a:r>
            <a:r>
              <a:rPr lang="en-US" sz="3200" dirty="0"/>
              <a:t> </a:t>
            </a:r>
            <a:r>
              <a:rPr lang="en-US" sz="3200" dirty="0" err="1"/>
              <a:t>ima</a:t>
            </a:r>
            <a:r>
              <a:rPr lang="en-US" sz="3200" dirty="0"/>
              <a:t> </a:t>
            </a:r>
            <a:r>
              <a:rPr lang="en-US" sz="3200" dirty="0" err="1"/>
              <a:t>osebje</a:t>
            </a:r>
            <a:r>
              <a:rPr lang="en-US" sz="3200" dirty="0"/>
              <a:t> </a:t>
            </a:r>
            <a:r>
              <a:rPr lang="en-US" sz="3200" dirty="0" err="1"/>
              <a:t>odličen</a:t>
            </a:r>
            <a:r>
              <a:rPr lang="en-US" sz="3200" dirty="0"/>
              <a:t> </a:t>
            </a:r>
            <a:r>
              <a:rPr lang="en-US" sz="3200" dirty="0" err="1"/>
              <a:t>odnos</a:t>
            </a:r>
            <a:r>
              <a:rPr lang="en-US" sz="3200" dirty="0"/>
              <a:t>.</a:t>
            </a:r>
            <a:endParaRPr lang="sl-SI" sz="3200" dirty="0"/>
          </a:p>
          <a:p>
            <a:pPr>
              <a:buClr>
                <a:schemeClr val="bg2">
                  <a:lumMod val="50000"/>
                </a:schemeClr>
              </a:buClr>
              <a:buFont typeface="Courier New" panose="02070309020205020404" pitchFamily="49" charset="0"/>
              <a:buChar char="o"/>
            </a:pPr>
            <a:r>
              <a:rPr lang="en-US" sz="3200" dirty="0"/>
              <a:t>Prav </a:t>
            </a:r>
            <a:r>
              <a:rPr lang="en-US" sz="3200" dirty="0" err="1"/>
              <a:t>tako</a:t>
            </a:r>
            <a:r>
              <a:rPr lang="en-US" sz="3200" dirty="0"/>
              <a:t> se </a:t>
            </a:r>
            <a:r>
              <a:rPr lang="en-US" sz="3200" dirty="0" err="1"/>
              <a:t>lahko</a:t>
            </a:r>
            <a:r>
              <a:rPr lang="en-US" sz="3200" dirty="0"/>
              <a:t> </a:t>
            </a:r>
            <a:r>
              <a:rPr lang="en-US" sz="3200" dirty="0" err="1"/>
              <a:t>zgodi</a:t>
            </a:r>
            <a:r>
              <a:rPr lang="en-US" sz="3200" dirty="0"/>
              <a:t>, da </a:t>
            </a:r>
            <a:r>
              <a:rPr lang="en-US" sz="3200" dirty="0" err="1"/>
              <a:t>lokacija</a:t>
            </a:r>
            <a:r>
              <a:rPr lang="en-US" sz="3200" dirty="0"/>
              <a:t>, ki je </a:t>
            </a:r>
            <a:r>
              <a:rPr lang="en-US" sz="3200" dirty="0" err="1"/>
              <a:t>tehnično</a:t>
            </a:r>
            <a:r>
              <a:rPr lang="en-US" sz="3200" dirty="0"/>
              <a:t> </a:t>
            </a:r>
            <a:r>
              <a:rPr lang="en-US" sz="3200" dirty="0" err="1"/>
              <a:t>dostopna</a:t>
            </a:r>
            <a:r>
              <a:rPr lang="en-US" sz="3200" dirty="0"/>
              <a:t>, </a:t>
            </a:r>
            <a:r>
              <a:rPr lang="en-US" sz="3200" dirty="0" err="1"/>
              <a:t>obiskovalce</a:t>
            </a:r>
            <a:r>
              <a:rPr lang="en-US" sz="3200" dirty="0"/>
              <a:t> </a:t>
            </a:r>
            <a:r>
              <a:rPr lang="en-US" sz="3200" dirty="0" err="1"/>
              <a:t>razočara</a:t>
            </a:r>
            <a:r>
              <a:rPr lang="en-US" sz="3200" dirty="0"/>
              <a:t> </a:t>
            </a:r>
            <a:r>
              <a:rPr lang="en-US" sz="3200" dirty="0" err="1"/>
              <a:t>zaradi</a:t>
            </a:r>
            <a:r>
              <a:rPr lang="en-US" sz="3200" dirty="0"/>
              <a:t> </a:t>
            </a:r>
            <a:r>
              <a:rPr lang="en-US" sz="3200" dirty="0" err="1"/>
              <a:t>slabe</a:t>
            </a:r>
            <a:r>
              <a:rPr lang="en-US" sz="3200" dirty="0"/>
              <a:t> </a:t>
            </a:r>
            <a:r>
              <a:rPr lang="en-US" sz="3200" dirty="0" err="1"/>
              <a:t>komunikacije</a:t>
            </a:r>
            <a:r>
              <a:rPr lang="en-US" sz="3200" dirty="0"/>
              <a:t>.</a:t>
            </a:r>
            <a:endParaRPr lang="en-US" sz="2800" dirty="0"/>
          </a:p>
        </p:txBody>
      </p:sp>
    </p:spTree>
    <p:extLst>
      <p:ext uri="{BB962C8B-B14F-4D97-AF65-F5344CB8AC3E}">
        <p14:creationId xmlns:p14="http://schemas.microsoft.com/office/powerpoint/2010/main" val="416114559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9CD83-F532-0C30-DA2A-64AAE3563157}"/>
              </a:ext>
            </a:extLst>
          </p:cNvPr>
          <p:cNvSpPr>
            <a:spLocks noGrp="1"/>
          </p:cNvSpPr>
          <p:nvPr>
            <p:ph type="title"/>
          </p:nvPr>
        </p:nvSpPr>
        <p:spPr/>
        <p:txBody>
          <a:bodyPr/>
          <a:lstStyle/>
          <a:p>
            <a:r>
              <a:rPr lang="en-US" dirty="0" err="1"/>
              <a:t>Načela</a:t>
            </a:r>
            <a:r>
              <a:rPr lang="en-US" dirty="0"/>
              <a:t> </a:t>
            </a:r>
            <a:r>
              <a:rPr lang="en-US" dirty="0" err="1"/>
              <a:t>vključujoče</a:t>
            </a:r>
            <a:r>
              <a:rPr lang="en-US" dirty="0"/>
              <a:t> </a:t>
            </a:r>
            <a:r>
              <a:rPr lang="en-US" dirty="0" err="1"/>
              <a:t>storitve</a:t>
            </a:r>
            <a:r>
              <a:rPr lang="en-US" dirty="0"/>
              <a:t> za </a:t>
            </a:r>
            <a:r>
              <a:rPr lang="en-US" dirty="0" err="1"/>
              <a:t>stranke</a:t>
            </a:r>
            <a:endParaRPr lang="en-US" dirty="0"/>
          </a:p>
        </p:txBody>
      </p:sp>
      <p:pic>
        <p:nvPicPr>
          <p:cNvPr id="7" name="Picture 6">
            <a:extLst>
              <a:ext uri="{FF2B5EF4-FFF2-40B4-BE49-F238E27FC236}">
                <a16:creationId xmlns:a16="http://schemas.microsoft.com/office/drawing/2014/main" id="{D750F477-F9FA-BDD5-D2F3-C9A394C4ED27}"/>
              </a:ext>
            </a:extLst>
          </p:cNvPr>
          <p:cNvPicPr>
            <a:picLocks noChangeAspect="1"/>
          </p:cNvPicPr>
          <p:nvPr/>
        </p:nvPicPr>
        <p:blipFill>
          <a:blip r:embed="rId3"/>
          <a:stretch>
            <a:fillRect/>
          </a:stretch>
        </p:blipFill>
        <p:spPr>
          <a:xfrm>
            <a:off x="5251939" y="1706098"/>
            <a:ext cx="6940061" cy="4626707"/>
          </a:xfrm>
          <a:prstGeom prst="rect">
            <a:avLst/>
          </a:prstGeom>
        </p:spPr>
      </p:pic>
      <p:sp>
        <p:nvSpPr>
          <p:cNvPr id="3" name="Content Placeholder 2">
            <a:extLst>
              <a:ext uri="{FF2B5EF4-FFF2-40B4-BE49-F238E27FC236}">
                <a16:creationId xmlns:a16="http://schemas.microsoft.com/office/drawing/2014/main" id="{BA087E48-2A04-BBA4-A54A-EE68D1CC7E2C}"/>
              </a:ext>
            </a:extLst>
          </p:cNvPr>
          <p:cNvSpPr>
            <a:spLocks noGrp="1"/>
          </p:cNvSpPr>
          <p:nvPr>
            <p:ph idx="1"/>
          </p:nvPr>
        </p:nvSpPr>
        <p:spPr/>
        <p:txBody>
          <a:bodyPr/>
          <a:lstStyle/>
          <a:p>
            <a:pPr marL="457200" indent="-457200">
              <a:buClr>
                <a:schemeClr val="bg2">
                  <a:lumMod val="50000"/>
                </a:schemeClr>
              </a:buClr>
              <a:buFont typeface="+mj-lt"/>
              <a:buAutoNum type="arabicPeriod"/>
            </a:pPr>
            <a:r>
              <a:rPr lang="en-US" b="1" dirty="0" err="1"/>
              <a:t>Spoštovanje</a:t>
            </a:r>
            <a:r>
              <a:rPr lang="en-US" b="1" dirty="0"/>
              <a:t> in </a:t>
            </a:r>
            <a:r>
              <a:rPr lang="en-US" b="1" dirty="0" err="1"/>
              <a:t>vljudnost</a:t>
            </a:r>
            <a:r>
              <a:rPr lang="en-US" b="1" dirty="0"/>
              <a:t> </a:t>
            </a:r>
            <a:r>
              <a:rPr lang="en-US" b="1" dirty="0" err="1"/>
              <a:t>sta</a:t>
            </a:r>
            <a:r>
              <a:rPr lang="en-US" b="1" dirty="0"/>
              <a:t> </a:t>
            </a:r>
            <a:r>
              <a:rPr lang="en-US" b="1" dirty="0" err="1"/>
              <a:t>na</a:t>
            </a:r>
            <a:r>
              <a:rPr lang="en-US" b="1" dirty="0"/>
              <a:t> </a:t>
            </a:r>
            <a:r>
              <a:rPr lang="en-US" b="1" dirty="0" err="1"/>
              <a:t>prvem</a:t>
            </a:r>
            <a:r>
              <a:rPr lang="en-US" b="1" dirty="0"/>
              <a:t> </a:t>
            </a:r>
            <a:r>
              <a:rPr lang="en-US" b="1" dirty="0" err="1"/>
              <a:t>mestu</a:t>
            </a:r>
            <a:endParaRPr lang="sl-SI" b="1" dirty="0"/>
          </a:p>
          <a:p>
            <a:pPr marL="457200" indent="-457200">
              <a:buClr>
                <a:schemeClr val="bg2">
                  <a:lumMod val="50000"/>
                </a:schemeClr>
              </a:buClr>
              <a:buFont typeface="+mj-lt"/>
              <a:buAutoNum type="arabicPeriod"/>
            </a:pPr>
            <a:r>
              <a:rPr lang="en-US" b="1" dirty="0"/>
              <a:t>Preden </a:t>
            </a:r>
            <a:r>
              <a:rPr lang="en-US" b="1" dirty="0" err="1"/>
              <a:t>pomagate</a:t>
            </a:r>
            <a:r>
              <a:rPr lang="en-US" b="1" dirty="0"/>
              <a:t>, se </a:t>
            </a:r>
            <a:r>
              <a:rPr lang="en-US" b="1" dirty="0" err="1"/>
              <a:t>najprej</a:t>
            </a:r>
            <a:r>
              <a:rPr lang="en-US" b="1" dirty="0"/>
              <a:t> </a:t>
            </a:r>
            <a:r>
              <a:rPr lang="en-US" b="1" dirty="0" err="1"/>
              <a:t>vprašajte</a:t>
            </a:r>
            <a:endParaRPr lang="sl-SI" b="1" dirty="0"/>
          </a:p>
          <a:p>
            <a:pPr marL="457200" indent="-457200">
              <a:buClr>
                <a:schemeClr val="bg2">
                  <a:lumMod val="50000"/>
                </a:schemeClr>
              </a:buClr>
              <a:buFont typeface="+mj-lt"/>
              <a:buAutoNum type="arabicPeriod"/>
            </a:pPr>
            <a:r>
              <a:rPr lang="en-US" b="1" dirty="0" err="1"/>
              <a:t>Poslušajte</a:t>
            </a:r>
            <a:r>
              <a:rPr lang="en-US" b="1" dirty="0"/>
              <a:t> </a:t>
            </a:r>
            <a:r>
              <a:rPr lang="en-US" b="1" dirty="0" err="1"/>
              <a:t>obiskovalca</a:t>
            </a:r>
            <a:r>
              <a:rPr lang="en-US" b="1" dirty="0"/>
              <a:t> in mu </a:t>
            </a:r>
            <a:r>
              <a:rPr lang="en-US" b="1" dirty="0" err="1"/>
              <a:t>zaupajte</a:t>
            </a:r>
            <a:endParaRPr lang="sl-SI" b="1" dirty="0"/>
          </a:p>
          <a:p>
            <a:pPr marL="457200" indent="-457200">
              <a:buClr>
                <a:schemeClr val="bg2">
                  <a:lumMod val="50000"/>
                </a:schemeClr>
              </a:buClr>
              <a:buFont typeface="+mj-lt"/>
              <a:buAutoNum type="arabicPeriod"/>
            </a:pPr>
            <a:r>
              <a:rPr lang="en-US" b="1" dirty="0" err="1"/>
              <a:t>Uporabljajte</a:t>
            </a:r>
            <a:r>
              <a:rPr lang="en-US" b="1" dirty="0"/>
              <a:t> </a:t>
            </a:r>
            <a:r>
              <a:rPr lang="en-US" b="1" dirty="0" err="1"/>
              <a:t>primeren</a:t>
            </a:r>
            <a:r>
              <a:rPr lang="en-US" b="1" dirty="0"/>
              <a:t> </a:t>
            </a:r>
            <a:r>
              <a:rPr lang="en-US" b="1" dirty="0" err="1"/>
              <a:t>jezik</a:t>
            </a:r>
            <a:endParaRPr lang="sl-SI" b="1" dirty="0"/>
          </a:p>
          <a:p>
            <a:pPr marL="457200" indent="-457200">
              <a:buClr>
                <a:schemeClr val="bg2">
                  <a:lumMod val="50000"/>
                </a:schemeClr>
              </a:buClr>
              <a:buFont typeface="+mj-lt"/>
              <a:buAutoNum type="arabicPeriod"/>
            </a:pPr>
            <a:r>
              <a:rPr lang="en-US" b="1" dirty="0" err="1"/>
              <a:t>Bodite</a:t>
            </a:r>
            <a:r>
              <a:rPr lang="en-US" b="1" dirty="0"/>
              <a:t> </a:t>
            </a:r>
            <a:r>
              <a:rPr lang="en-US" b="1" dirty="0" err="1"/>
              <a:t>potrpežljivi</a:t>
            </a:r>
            <a:r>
              <a:rPr lang="en-US" b="1" dirty="0"/>
              <a:t> in </a:t>
            </a:r>
            <a:r>
              <a:rPr lang="en-US" b="1" dirty="0" err="1"/>
              <a:t>pozorni</a:t>
            </a:r>
            <a:endParaRPr lang="sl-SI" b="1" dirty="0"/>
          </a:p>
          <a:p>
            <a:pPr marL="457200" indent="-457200">
              <a:buClr>
                <a:schemeClr val="bg2">
                  <a:lumMod val="50000"/>
                </a:schemeClr>
              </a:buClr>
              <a:buFont typeface="+mj-lt"/>
              <a:buAutoNum type="arabicPeriod"/>
            </a:pPr>
            <a:r>
              <a:rPr lang="en-US" b="1" dirty="0" err="1"/>
              <a:t>Zagotovite</a:t>
            </a:r>
            <a:r>
              <a:rPr lang="en-US" b="1" dirty="0"/>
              <a:t> </a:t>
            </a:r>
            <a:r>
              <a:rPr lang="en-US" b="1" dirty="0" err="1"/>
              <a:t>prijetno</a:t>
            </a:r>
            <a:r>
              <a:rPr lang="en-US" b="1" dirty="0"/>
              <a:t> </a:t>
            </a:r>
            <a:r>
              <a:rPr lang="en-US" b="1" dirty="0" err="1"/>
              <a:t>vzdušje</a:t>
            </a:r>
            <a:endParaRPr lang="sl-SI" b="1" dirty="0"/>
          </a:p>
          <a:p>
            <a:pPr marL="457200" indent="-457200">
              <a:buClr>
                <a:schemeClr val="bg2">
                  <a:lumMod val="50000"/>
                </a:schemeClr>
              </a:buClr>
              <a:buFont typeface="+mj-lt"/>
              <a:buAutoNum type="arabicPeriod"/>
            </a:pPr>
            <a:r>
              <a:rPr lang="en-US" b="1" dirty="0" err="1"/>
              <a:t>Poznajte</a:t>
            </a:r>
            <a:r>
              <a:rPr lang="en-US" b="1" dirty="0"/>
              <a:t>, </a:t>
            </a:r>
            <a:r>
              <a:rPr lang="en-US" b="1" dirty="0" err="1"/>
              <a:t>kaj</a:t>
            </a:r>
            <a:r>
              <a:rPr lang="en-US" b="1" dirty="0"/>
              <a:t> je </a:t>
            </a:r>
            <a:r>
              <a:rPr lang="en-US" b="1" dirty="0" err="1"/>
              <a:t>pri</a:t>
            </a:r>
            <a:r>
              <a:rPr lang="en-US" b="1" dirty="0"/>
              <a:t> </a:t>
            </a:r>
            <a:r>
              <a:rPr lang="en-US" b="1" dirty="0" err="1"/>
              <a:t>posameznih</a:t>
            </a:r>
            <a:r>
              <a:rPr lang="en-US" b="1" dirty="0"/>
              <a:t> </a:t>
            </a:r>
            <a:r>
              <a:rPr lang="en-US" b="1" dirty="0" err="1"/>
              <a:t>stikih</a:t>
            </a:r>
            <a:r>
              <a:rPr lang="en-US" b="1" dirty="0"/>
              <a:t> </a:t>
            </a:r>
            <a:r>
              <a:rPr lang="en-US" b="1" dirty="0" err="1"/>
              <a:t>primerno</a:t>
            </a:r>
            <a:r>
              <a:rPr lang="en-US" b="1" dirty="0"/>
              <a:t> in </a:t>
            </a:r>
            <a:r>
              <a:rPr lang="en-US" b="1" dirty="0" err="1"/>
              <a:t>kaj</a:t>
            </a:r>
            <a:r>
              <a:rPr lang="en-US" b="1" dirty="0"/>
              <a:t> ne</a:t>
            </a:r>
            <a:endParaRPr lang="sl-SI" b="1" dirty="0"/>
          </a:p>
          <a:p>
            <a:pPr marL="457200" indent="-457200">
              <a:buClr>
                <a:schemeClr val="bg2">
                  <a:lumMod val="50000"/>
                </a:schemeClr>
              </a:buClr>
              <a:buFont typeface="+mj-lt"/>
              <a:buAutoNum type="arabicPeriod"/>
            </a:pPr>
            <a:r>
              <a:rPr lang="en-US" b="1" dirty="0" err="1"/>
              <a:t>Ostanite</a:t>
            </a:r>
            <a:r>
              <a:rPr lang="en-US" b="1" dirty="0"/>
              <a:t> </a:t>
            </a:r>
            <a:r>
              <a:rPr lang="en-US" b="1" dirty="0" err="1"/>
              <a:t>pozitivni</a:t>
            </a:r>
            <a:r>
              <a:rPr lang="en-US" b="1" dirty="0"/>
              <a:t> in </a:t>
            </a:r>
            <a:r>
              <a:rPr lang="en-US" b="1" dirty="0" err="1"/>
              <a:t>mirni</a:t>
            </a:r>
            <a:endParaRPr lang="sl-SI" b="1" dirty="0"/>
          </a:p>
          <a:p>
            <a:pPr marL="0" indent="0">
              <a:buClr>
                <a:schemeClr val="bg2">
                  <a:lumMod val="50000"/>
                </a:schemeClr>
              </a:buClr>
              <a:buNone/>
            </a:pPr>
            <a:r>
              <a:rPr lang="en-GB" dirty="0" err="1"/>
              <a:t>Obiskovalce</a:t>
            </a:r>
            <a:r>
              <a:rPr lang="en-GB" dirty="0"/>
              <a:t> s </a:t>
            </a:r>
            <a:r>
              <a:rPr lang="en-GB" dirty="0" err="1"/>
              <a:t>posebnimi</a:t>
            </a:r>
            <a:r>
              <a:rPr lang="en-GB" dirty="0"/>
              <a:t> </a:t>
            </a:r>
            <a:r>
              <a:rPr lang="en-GB" dirty="0" err="1"/>
              <a:t>potrebami</a:t>
            </a:r>
            <a:r>
              <a:rPr lang="en-GB" dirty="0"/>
              <a:t> </a:t>
            </a:r>
            <a:r>
              <a:rPr lang="en-GB" dirty="0" err="1"/>
              <a:t>obravnavajte</a:t>
            </a:r>
            <a:r>
              <a:rPr lang="en-GB" dirty="0"/>
              <a:t> </a:t>
            </a:r>
            <a:r>
              <a:rPr lang="en-GB" dirty="0" err="1"/>
              <a:t>kot</a:t>
            </a:r>
            <a:r>
              <a:rPr lang="en-GB" dirty="0"/>
              <a:t> </a:t>
            </a:r>
            <a:r>
              <a:rPr lang="en-GB" dirty="0" err="1"/>
              <a:t>cenjene</a:t>
            </a:r>
            <a:r>
              <a:rPr lang="en-GB" dirty="0"/>
              <a:t> </a:t>
            </a:r>
            <a:r>
              <a:rPr lang="en-GB" dirty="0" err="1"/>
              <a:t>stranke</a:t>
            </a:r>
            <a:r>
              <a:rPr lang="en-GB" dirty="0"/>
              <a:t>/</a:t>
            </a:r>
            <a:r>
              <a:rPr lang="en-GB" dirty="0" err="1"/>
              <a:t>goste</a:t>
            </a:r>
            <a:r>
              <a:rPr lang="en-GB" dirty="0"/>
              <a:t>, </a:t>
            </a:r>
            <a:r>
              <a:rPr lang="en-GB" dirty="0" err="1"/>
              <a:t>kar</a:t>
            </a:r>
            <a:r>
              <a:rPr lang="en-GB" dirty="0"/>
              <a:t> </a:t>
            </a:r>
            <a:r>
              <a:rPr lang="en-GB" dirty="0" err="1"/>
              <a:t>tudi</a:t>
            </a:r>
            <a:r>
              <a:rPr lang="en-GB" dirty="0"/>
              <a:t> so</a:t>
            </a:r>
            <a:r>
              <a:rPr lang="sl-SI" dirty="0"/>
              <a:t>. </a:t>
            </a:r>
            <a:endParaRPr lang="en-US" dirty="0"/>
          </a:p>
        </p:txBody>
      </p:sp>
      <p:sp>
        <p:nvSpPr>
          <p:cNvPr id="4" name="TextBox 3">
            <a:extLst>
              <a:ext uri="{FF2B5EF4-FFF2-40B4-BE49-F238E27FC236}">
                <a16:creationId xmlns:a16="http://schemas.microsoft.com/office/drawing/2014/main" id="{0AA54C4C-AD8C-F654-2111-1CA92CF96602}"/>
              </a:ext>
            </a:extLst>
          </p:cNvPr>
          <p:cNvSpPr txBox="1"/>
          <p:nvPr/>
        </p:nvSpPr>
        <p:spPr>
          <a:xfrm>
            <a:off x="5251939" y="6472181"/>
            <a:ext cx="4022725" cy="276999"/>
          </a:xfrm>
          <a:prstGeom prst="rect">
            <a:avLst/>
          </a:prstGeom>
          <a:noFill/>
        </p:spPr>
        <p:txBody>
          <a:bodyPr wrap="square" rtlCol="0">
            <a:spAutoFit/>
          </a:bodyPr>
          <a:lstStyle/>
          <a:p>
            <a:r>
              <a:rPr lang="en-US" sz="1200" dirty="0"/>
              <a:t>Image source: https://pexels.com/</a:t>
            </a:r>
          </a:p>
        </p:txBody>
      </p:sp>
    </p:spTree>
    <p:extLst>
      <p:ext uri="{BB962C8B-B14F-4D97-AF65-F5344CB8AC3E}">
        <p14:creationId xmlns:p14="http://schemas.microsoft.com/office/powerpoint/2010/main" val="128747994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530EC-CF48-17DA-3D72-E2D229382357}"/>
              </a:ext>
            </a:extLst>
          </p:cNvPr>
          <p:cNvSpPr>
            <a:spLocks noGrp="1"/>
          </p:cNvSpPr>
          <p:nvPr>
            <p:ph type="title"/>
          </p:nvPr>
        </p:nvSpPr>
        <p:spPr/>
        <p:txBody>
          <a:bodyPr/>
          <a:lstStyle/>
          <a:p>
            <a:r>
              <a:rPr lang="en-GB" dirty="0"/>
              <a:t>Kaj je v </a:t>
            </a:r>
            <a:r>
              <a:rPr lang="en-GB" dirty="0" err="1"/>
              <a:t>praksi</a:t>
            </a:r>
            <a:r>
              <a:rPr lang="en-GB" dirty="0"/>
              <a:t> </a:t>
            </a:r>
            <a:r>
              <a:rPr lang="en-GB" dirty="0" err="1"/>
              <a:t>priporočljivo</a:t>
            </a:r>
            <a:r>
              <a:rPr lang="en-GB" dirty="0"/>
              <a:t> in </a:t>
            </a:r>
            <a:r>
              <a:rPr lang="en-GB" dirty="0" err="1"/>
              <a:t>kaj</a:t>
            </a:r>
            <a:r>
              <a:rPr lang="en-GB" dirty="0"/>
              <a:t> ne</a:t>
            </a:r>
            <a:endParaRPr lang="en-US" dirty="0"/>
          </a:p>
        </p:txBody>
      </p:sp>
      <p:sp>
        <p:nvSpPr>
          <p:cNvPr id="4" name="Content Placeholder 3">
            <a:extLst>
              <a:ext uri="{FF2B5EF4-FFF2-40B4-BE49-F238E27FC236}">
                <a16:creationId xmlns:a16="http://schemas.microsoft.com/office/drawing/2014/main" id="{370DF3CB-C27A-1F23-D08C-5789C6DD859A}"/>
              </a:ext>
            </a:extLst>
          </p:cNvPr>
          <p:cNvSpPr>
            <a:spLocks noGrp="1"/>
          </p:cNvSpPr>
          <p:nvPr>
            <p:ph sz="half" idx="1"/>
          </p:nvPr>
        </p:nvSpPr>
        <p:spPr>
          <a:solidFill>
            <a:schemeClr val="accent5">
              <a:lumMod val="20000"/>
              <a:lumOff val="80000"/>
            </a:schemeClr>
          </a:solidFill>
        </p:spPr>
        <p:txBody>
          <a:bodyPr>
            <a:normAutofit fontScale="92500" lnSpcReduction="20000"/>
          </a:bodyPr>
          <a:lstStyle/>
          <a:p>
            <a:pPr lvl="0"/>
            <a:r>
              <a:rPr lang="en-GB" dirty="0">
                <a:solidFill>
                  <a:schemeClr val="tx1"/>
                </a:solidFill>
              </a:rPr>
              <a:t>Z </a:t>
            </a:r>
            <a:r>
              <a:rPr lang="en-GB" dirty="0" err="1">
                <a:solidFill>
                  <a:schemeClr val="tx1"/>
                </a:solidFill>
              </a:rPr>
              <a:t>osebo</a:t>
            </a:r>
            <a:r>
              <a:rPr lang="en-GB" dirty="0">
                <a:solidFill>
                  <a:schemeClr val="tx1"/>
                </a:solidFill>
              </a:rPr>
              <a:t> se </a:t>
            </a:r>
            <a:r>
              <a:rPr lang="en-GB" dirty="0" err="1">
                <a:solidFill>
                  <a:schemeClr val="tx1"/>
                </a:solidFill>
              </a:rPr>
              <a:t>pogovarjajte</a:t>
            </a:r>
            <a:r>
              <a:rPr lang="en-GB" dirty="0">
                <a:solidFill>
                  <a:schemeClr val="tx1"/>
                </a:solidFill>
              </a:rPr>
              <a:t> </a:t>
            </a:r>
            <a:r>
              <a:rPr lang="en-GB" dirty="0" err="1">
                <a:solidFill>
                  <a:schemeClr val="tx1"/>
                </a:solidFill>
              </a:rPr>
              <a:t>neposredno</a:t>
            </a:r>
            <a:r>
              <a:rPr lang="en-GB" dirty="0">
                <a:solidFill>
                  <a:schemeClr val="tx1"/>
                </a:solidFill>
              </a:rPr>
              <a:t> (ne z </a:t>
            </a:r>
            <a:r>
              <a:rPr lang="en-GB" dirty="0" err="1">
                <a:solidFill>
                  <a:schemeClr val="tx1"/>
                </a:solidFill>
              </a:rPr>
              <a:t>negovalcem</a:t>
            </a:r>
            <a:r>
              <a:rPr lang="en-GB" dirty="0">
                <a:solidFill>
                  <a:schemeClr val="tx1"/>
                </a:solidFill>
              </a:rPr>
              <a:t> </a:t>
            </a:r>
            <a:r>
              <a:rPr lang="en-GB" dirty="0" err="1">
                <a:solidFill>
                  <a:schemeClr val="tx1"/>
                </a:solidFill>
              </a:rPr>
              <a:t>ali</a:t>
            </a:r>
            <a:r>
              <a:rPr lang="en-GB" dirty="0">
                <a:solidFill>
                  <a:schemeClr val="tx1"/>
                </a:solidFill>
              </a:rPr>
              <a:t> </a:t>
            </a:r>
            <a:r>
              <a:rPr lang="en-GB" dirty="0" err="1">
                <a:solidFill>
                  <a:schemeClr val="tx1"/>
                </a:solidFill>
              </a:rPr>
              <a:t>spremljevalcem</a:t>
            </a:r>
            <a:r>
              <a:rPr lang="en-GB" dirty="0">
                <a:solidFill>
                  <a:schemeClr val="tx1"/>
                </a:solidFill>
              </a:rPr>
              <a:t>, </a:t>
            </a:r>
            <a:r>
              <a:rPr lang="en-GB" dirty="0" err="1">
                <a:solidFill>
                  <a:schemeClr val="tx1"/>
                </a:solidFill>
              </a:rPr>
              <a:t>kot</a:t>
            </a:r>
            <a:r>
              <a:rPr lang="en-GB" dirty="0">
                <a:solidFill>
                  <a:schemeClr val="tx1"/>
                </a:solidFill>
              </a:rPr>
              <a:t> da je </a:t>
            </a:r>
            <a:r>
              <a:rPr lang="en-GB" dirty="0" err="1">
                <a:solidFill>
                  <a:schemeClr val="tx1"/>
                </a:solidFill>
              </a:rPr>
              <a:t>oseba</a:t>
            </a:r>
            <a:r>
              <a:rPr lang="en-GB" dirty="0">
                <a:solidFill>
                  <a:schemeClr val="tx1"/>
                </a:solidFill>
              </a:rPr>
              <a:t> </a:t>
            </a:r>
            <a:r>
              <a:rPr lang="en-GB" dirty="0" err="1">
                <a:solidFill>
                  <a:schemeClr val="tx1"/>
                </a:solidFill>
              </a:rPr>
              <a:t>ni</a:t>
            </a:r>
            <a:r>
              <a:rPr lang="en-GB" dirty="0">
                <a:solidFill>
                  <a:schemeClr val="tx1"/>
                </a:solidFill>
              </a:rPr>
              <a:t>).</a:t>
            </a:r>
            <a:endParaRPr lang="sl-SI" dirty="0">
              <a:solidFill>
                <a:schemeClr val="tx1"/>
              </a:solidFill>
            </a:endParaRPr>
          </a:p>
          <a:p>
            <a:pPr lvl="0"/>
            <a:r>
              <a:rPr lang="en-GB" dirty="0">
                <a:solidFill>
                  <a:schemeClr val="tx1"/>
                </a:solidFill>
              </a:rPr>
              <a:t>Preden </a:t>
            </a:r>
            <a:r>
              <a:rPr lang="en-GB" dirty="0" err="1">
                <a:solidFill>
                  <a:schemeClr val="tx1"/>
                </a:solidFill>
              </a:rPr>
              <a:t>poskušate</a:t>
            </a:r>
            <a:r>
              <a:rPr lang="en-GB" dirty="0">
                <a:solidFill>
                  <a:schemeClr val="tx1"/>
                </a:solidFill>
              </a:rPr>
              <a:t> </a:t>
            </a:r>
            <a:r>
              <a:rPr lang="en-GB" dirty="0" err="1">
                <a:solidFill>
                  <a:schemeClr val="tx1"/>
                </a:solidFill>
              </a:rPr>
              <a:t>pomagati</a:t>
            </a:r>
            <a:r>
              <a:rPr lang="en-GB" dirty="0">
                <a:solidFill>
                  <a:schemeClr val="tx1"/>
                </a:solidFill>
              </a:rPr>
              <a:t>, </a:t>
            </a:r>
            <a:r>
              <a:rPr lang="en-GB" dirty="0" err="1">
                <a:solidFill>
                  <a:schemeClr val="tx1"/>
                </a:solidFill>
              </a:rPr>
              <a:t>vprašajte</a:t>
            </a:r>
            <a:r>
              <a:rPr lang="en-GB" dirty="0">
                <a:solidFill>
                  <a:schemeClr val="tx1"/>
                </a:solidFill>
              </a:rPr>
              <a:t>, </a:t>
            </a:r>
            <a:r>
              <a:rPr lang="en-GB" dirty="0" err="1">
                <a:solidFill>
                  <a:schemeClr val="tx1"/>
                </a:solidFill>
              </a:rPr>
              <a:t>ali</a:t>
            </a:r>
            <a:r>
              <a:rPr lang="en-GB" dirty="0">
                <a:solidFill>
                  <a:schemeClr val="tx1"/>
                </a:solidFill>
              </a:rPr>
              <a:t> </a:t>
            </a:r>
            <a:r>
              <a:rPr lang="en-GB" dirty="0" err="1">
                <a:solidFill>
                  <a:schemeClr val="tx1"/>
                </a:solidFill>
              </a:rPr>
              <a:t>potrebuje</a:t>
            </a:r>
            <a:r>
              <a:rPr lang="en-GB" dirty="0">
                <a:solidFill>
                  <a:schemeClr val="tx1"/>
                </a:solidFill>
              </a:rPr>
              <a:t> </a:t>
            </a:r>
            <a:r>
              <a:rPr lang="en-GB" dirty="0" err="1">
                <a:solidFill>
                  <a:schemeClr val="tx1"/>
                </a:solidFill>
              </a:rPr>
              <a:t>pomoč</a:t>
            </a:r>
            <a:r>
              <a:rPr lang="en-GB" dirty="0">
                <a:solidFill>
                  <a:schemeClr val="tx1"/>
                </a:solidFill>
              </a:rPr>
              <a:t> in </a:t>
            </a:r>
            <a:r>
              <a:rPr lang="en-GB" dirty="0" err="1">
                <a:solidFill>
                  <a:schemeClr val="tx1"/>
                </a:solidFill>
              </a:rPr>
              <a:t>kakšno</a:t>
            </a:r>
            <a:r>
              <a:rPr lang="en-GB" dirty="0">
                <a:solidFill>
                  <a:schemeClr val="tx1"/>
                </a:solidFill>
              </a:rPr>
              <a:t>.</a:t>
            </a:r>
            <a:endParaRPr lang="sl-SI" dirty="0">
              <a:solidFill>
                <a:schemeClr val="tx1"/>
              </a:solidFill>
            </a:endParaRPr>
          </a:p>
          <a:p>
            <a:pPr lvl="0"/>
            <a:r>
              <a:rPr lang="en-GB" dirty="0" err="1">
                <a:solidFill>
                  <a:schemeClr val="tx1"/>
                </a:solidFill>
              </a:rPr>
              <a:t>Komunicirajte</a:t>
            </a:r>
            <a:r>
              <a:rPr lang="en-GB" dirty="0">
                <a:solidFill>
                  <a:schemeClr val="tx1"/>
                </a:solidFill>
              </a:rPr>
              <a:t> </a:t>
            </a:r>
            <a:r>
              <a:rPr lang="en-GB" dirty="0" err="1">
                <a:solidFill>
                  <a:schemeClr val="tx1"/>
                </a:solidFill>
              </a:rPr>
              <a:t>jasno</a:t>
            </a:r>
            <a:r>
              <a:rPr lang="en-GB" dirty="0">
                <a:solidFill>
                  <a:schemeClr val="tx1"/>
                </a:solidFill>
              </a:rPr>
              <a:t> in </a:t>
            </a:r>
            <a:r>
              <a:rPr lang="en-GB" dirty="0" err="1">
                <a:solidFill>
                  <a:schemeClr val="tx1"/>
                </a:solidFill>
              </a:rPr>
              <a:t>jedrnato</a:t>
            </a:r>
            <a:r>
              <a:rPr lang="en-GB" dirty="0">
                <a:solidFill>
                  <a:schemeClr val="tx1"/>
                </a:solidFill>
              </a:rPr>
              <a:t> ter po </a:t>
            </a:r>
            <a:r>
              <a:rPr lang="en-GB" dirty="0" err="1">
                <a:solidFill>
                  <a:schemeClr val="tx1"/>
                </a:solidFill>
              </a:rPr>
              <a:t>potrebi</a:t>
            </a:r>
            <a:r>
              <a:rPr lang="en-GB" dirty="0">
                <a:solidFill>
                  <a:schemeClr val="tx1"/>
                </a:solidFill>
              </a:rPr>
              <a:t> </a:t>
            </a:r>
            <a:r>
              <a:rPr lang="en-GB" dirty="0" err="1">
                <a:solidFill>
                  <a:schemeClr val="tx1"/>
                </a:solidFill>
              </a:rPr>
              <a:t>preverite</a:t>
            </a:r>
            <a:r>
              <a:rPr lang="en-GB" dirty="0">
                <a:solidFill>
                  <a:schemeClr val="tx1"/>
                </a:solidFill>
              </a:rPr>
              <a:t>, </a:t>
            </a:r>
            <a:r>
              <a:rPr lang="en-GB" dirty="0" err="1">
                <a:solidFill>
                  <a:schemeClr val="tx1"/>
                </a:solidFill>
              </a:rPr>
              <a:t>ali</a:t>
            </a:r>
            <a:r>
              <a:rPr lang="en-GB" dirty="0">
                <a:solidFill>
                  <a:schemeClr val="tx1"/>
                </a:solidFill>
              </a:rPr>
              <a:t> je </a:t>
            </a:r>
            <a:r>
              <a:rPr lang="en-GB" dirty="0" err="1">
                <a:solidFill>
                  <a:schemeClr val="tx1"/>
                </a:solidFill>
              </a:rPr>
              <a:t>oseba</a:t>
            </a:r>
            <a:r>
              <a:rPr lang="en-GB" dirty="0">
                <a:solidFill>
                  <a:schemeClr val="tx1"/>
                </a:solidFill>
              </a:rPr>
              <a:t> </a:t>
            </a:r>
            <a:r>
              <a:rPr lang="en-GB" dirty="0" err="1">
                <a:solidFill>
                  <a:schemeClr val="tx1"/>
                </a:solidFill>
              </a:rPr>
              <a:t>razumela</a:t>
            </a:r>
            <a:r>
              <a:rPr lang="en-GB" dirty="0">
                <a:solidFill>
                  <a:schemeClr val="tx1"/>
                </a:solidFill>
              </a:rPr>
              <a:t>, </a:t>
            </a:r>
            <a:r>
              <a:rPr lang="en-GB" dirty="0" err="1">
                <a:solidFill>
                  <a:schemeClr val="tx1"/>
                </a:solidFill>
              </a:rPr>
              <a:t>kar</a:t>
            </a:r>
            <a:r>
              <a:rPr lang="en-GB" dirty="0">
                <a:solidFill>
                  <a:schemeClr val="tx1"/>
                </a:solidFill>
              </a:rPr>
              <a:t> </a:t>
            </a:r>
            <a:r>
              <a:rPr lang="en-GB" dirty="0" err="1">
                <a:solidFill>
                  <a:schemeClr val="tx1"/>
                </a:solidFill>
              </a:rPr>
              <a:t>ste</a:t>
            </a:r>
            <a:r>
              <a:rPr lang="en-GB" dirty="0">
                <a:solidFill>
                  <a:schemeClr val="tx1"/>
                </a:solidFill>
              </a:rPr>
              <a:t> </a:t>
            </a:r>
            <a:r>
              <a:rPr lang="en-GB" dirty="0" err="1">
                <a:solidFill>
                  <a:schemeClr val="tx1"/>
                </a:solidFill>
              </a:rPr>
              <a:t>povedali</a:t>
            </a:r>
            <a:r>
              <a:rPr lang="en-GB" dirty="0">
                <a:solidFill>
                  <a:schemeClr val="tx1"/>
                </a:solidFill>
              </a:rPr>
              <a:t>.</a:t>
            </a:r>
            <a:endParaRPr lang="sl-SI" dirty="0">
              <a:solidFill>
                <a:schemeClr val="tx1"/>
              </a:solidFill>
            </a:endParaRPr>
          </a:p>
          <a:p>
            <a:pPr lvl="0"/>
            <a:r>
              <a:rPr lang="en-GB" dirty="0" err="1">
                <a:solidFill>
                  <a:schemeClr val="tx1"/>
                </a:solidFill>
              </a:rPr>
              <a:t>Osebi</a:t>
            </a:r>
            <a:r>
              <a:rPr lang="en-GB" dirty="0">
                <a:solidFill>
                  <a:schemeClr val="tx1"/>
                </a:solidFill>
              </a:rPr>
              <a:t> s </a:t>
            </a:r>
            <a:r>
              <a:rPr lang="en-GB" dirty="0" err="1">
                <a:solidFill>
                  <a:schemeClr val="tx1"/>
                </a:solidFill>
              </a:rPr>
              <a:t>posebnimi</a:t>
            </a:r>
            <a:r>
              <a:rPr lang="en-GB" dirty="0">
                <a:solidFill>
                  <a:schemeClr val="tx1"/>
                </a:solidFill>
              </a:rPr>
              <a:t> </a:t>
            </a:r>
            <a:r>
              <a:rPr lang="en-GB" dirty="0" err="1">
                <a:solidFill>
                  <a:schemeClr val="tx1"/>
                </a:solidFill>
              </a:rPr>
              <a:t>potrebami</a:t>
            </a:r>
            <a:r>
              <a:rPr lang="en-GB" dirty="0">
                <a:solidFill>
                  <a:schemeClr val="tx1"/>
                </a:solidFill>
              </a:rPr>
              <a:t> </a:t>
            </a:r>
            <a:r>
              <a:rPr lang="en-GB" dirty="0" err="1">
                <a:solidFill>
                  <a:schemeClr val="tx1"/>
                </a:solidFill>
              </a:rPr>
              <a:t>ponudite</a:t>
            </a:r>
            <a:r>
              <a:rPr lang="en-GB" dirty="0">
                <a:solidFill>
                  <a:schemeClr val="tx1"/>
                </a:solidFill>
              </a:rPr>
              <a:t> </a:t>
            </a:r>
            <a:r>
              <a:rPr lang="en-GB" dirty="0" err="1">
                <a:solidFill>
                  <a:schemeClr val="tx1"/>
                </a:solidFill>
              </a:rPr>
              <a:t>enake</a:t>
            </a:r>
            <a:r>
              <a:rPr lang="en-GB" dirty="0">
                <a:solidFill>
                  <a:schemeClr val="tx1"/>
                </a:solidFill>
              </a:rPr>
              <a:t> </a:t>
            </a:r>
            <a:r>
              <a:rPr lang="en-GB" dirty="0" err="1">
                <a:solidFill>
                  <a:schemeClr val="tx1"/>
                </a:solidFill>
              </a:rPr>
              <a:t>možnosti</a:t>
            </a:r>
            <a:r>
              <a:rPr lang="en-GB" dirty="0">
                <a:solidFill>
                  <a:schemeClr val="tx1"/>
                </a:solidFill>
              </a:rPr>
              <a:t> in </a:t>
            </a:r>
            <a:r>
              <a:rPr lang="en-GB" dirty="0" err="1">
                <a:solidFill>
                  <a:schemeClr val="tx1"/>
                </a:solidFill>
              </a:rPr>
              <a:t>izbire</a:t>
            </a:r>
            <a:r>
              <a:rPr lang="en-GB" dirty="0">
                <a:solidFill>
                  <a:schemeClr val="tx1"/>
                </a:solidFill>
              </a:rPr>
              <a:t> </a:t>
            </a:r>
            <a:r>
              <a:rPr lang="en-GB" dirty="0" err="1">
                <a:solidFill>
                  <a:schemeClr val="tx1"/>
                </a:solidFill>
              </a:rPr>
              <a:t>kot</a:t>
            </a:r>
            <a:r>
              <a:rPr lang="en-GB" dirty="0">
                <a:solidFill>
                  <a:schemeClr val="tx1"/>
                </a:solidFill>
              </a:rPr>
              <a:t> </a:t>
            </a:r>
            <a:r>
              <a:rPr lang="en-GB" dirty="0" err="1">
                <a:solidFill>
                  <a:schemeClr val="tx1"/>
                </a:solidFill>
              </a:rPr>
              <a:t>drugim</a:t>
            </a:r>
            <a:r>
              <a:rPr lang="en-GB" dirty="0">
                <a:solidFill>
                  <a:schemeClr val="tx1"/>
                </a:solidFill>
              </a:rPr>
              <a:t> (</a:t>
            </a:r>
            <a:r>
              <a:rPr lang="en-GB" dirty="0" err="1">
                <a:solidFill>
                  <a:schemeClr val="tx1"/>
                </a:solidFill>
              </a:rPr>
              <a:t>na</a:t>
            </a:r>
            <a:r>
              <a:rPr lang="en-GB" dirty="0">
                <a:solidFill>
                  <a:schemeClr val="tx1"/>
                </a:solidFill>
              </a:rPr>
              <a:t> primer, </a:t>
            </a:r>
            <a:r>
              <a:rPr lang="en-GB" dirty="0" err="1">
                <a:solidFill>
                  <a:schemeClr val="tx1"/>
                </a:solidFill>
              </a:rPr>
              <a:t>vprašajte</a:t>
            </a:r>
            <a:r>
              <a:rPr lang="en-GB" dirty="0">
                <a:solidFill>
                  <a:schemeClr val="tx1"/>
                </a:solidFill>
              </a:rPr>
              <a:t>: »</a:t>
            </a:r>
            <a:r>
              <a:rPr lang="en-GB" dirty="0" err="1">
                <a:solidFill>
                  <a:schemeClr val="tx1"/>
                </a:solidFill>
              </a:rPr>
              <a:t>Želite</a:t>
            </a:r>
            <a:r>
              <a:rPr lang="en-GB" dirty="0">
                <a:solidFill>
                  <a:schemeClr val="tx1"/>
                </a:solidFill>
              </a:rPr>
              <a:t> </a:t>
            </a:r>
            <a:r>
              <a:rPr lang="en-GB" dirty="0" err="1">
                <a:solidFill>
                  <a:schemeClr val="tx1"/>
                </a:solidFill>
              </a:rPr>
              <a:t>avdio</a:t>
            </a:r>
            <a:r>
              <a:rPr lang="en-GB" dirty="0">
                <a:solidFill>
                  <a:schemeClr val="tx1"/>
                </a:solidFill>
              </a:rPr>
              <a:t> </a:t>
            </a:r>
            <a:r>
              <a:rPr lang="en-GB" dirty="0" err="1">
                <a:solidFill>
                  <a:schemeClr val="tx1"/>
                </a:solidFill>
              </a:rPr>
              <a:t>vodnik</a:t>
            </a:r>
            <a:r>
              <a:rPr lang="en-GB" dirty="0">
                <a:solidFill>
                  <a:schemeClr val="tx1"/>
                </a:solidFill>
              </a:rPr>
              <a:t> </a:t>
            </a:r>
            <a:r>
              <a:rPr lang="en-GB" dirty="0" err="1">
                <a:solidFill>
                  <a:schemeClr val="tx1"/>
                </a:solidFill>
              </a:rPr>
              <a:t>ali</a:t>
            </a:r>
            <a:r>
              <a:rPr lang="en-GB" dirty="0">
                <a:solidFill>
                  <a:schemeClr val="tx1"/>
                </a:solidFill>
              </a:rPr>
              <a:t> </a:t>
            </a:r>
            <a:r>
              <a:rPr lang="en-GB" dirty="0" err="1">
                <a:solidFill>
                  <a:schemeClr val="tx1"/>
                </a:solidFill>
              </a:rPr>
              <a:t>pisni</a:t>
            </a:r>
            <a:r>
              <a:rPr lang="en-GB" dirty="0">
                <a:solidFill>
                  <a:schemeClr val="tx1"/>
                </a:solidFill>
              </a:rPr>
              <a:t> </a:t>
            </a:r>
            <a:r>
              <a:rPr lang="en-GB" dirty="0" err="1">
                <a:solidFill>
                  <a:schemeClr val="tx1"/>
                </a:solidFill>
              </a:rPr>
              <a:t>vodnik</a:t>
            </a:r>
            <a:r>
              <a:rPr lang="en-GB" dirty="0">
                <a:solidFill>
                  <a:schemeClr val="tx1"/>
                </a:solidFill>
              </a:rPr>
              <a:t>?«, </a:t>
            </a:r>
            <a:r>
              <a:rPr lang="en-GB" dirty="0" err="1">
                <a:solidFill>
                  <a:schemeClr val="tx1"/>
                </a:solidFill>
              </a:rPr>
              <a:t>namesto</a:t>
            </a:r>
            <a:r>
              <a:rPr lang="en-GB" dirty="0">
                <a:solidFill>
                  <a:schemeClr val="tx1"/>
                </a:solidFill>
              </a:rPr>
              <a:t> da </a:t>
            </a:r>
            <a:r>
              <a:rPr lang="en-GB" dirty="0" err="1">
                <a:solidFill>
                  <a:schemeClr val="tx1"/>
                </a:solidFill>
              </a:rPr>
              <a:t>domnevate</a:t>
            </a:r>
            <a:r>
              <a:rPr lang="en-GB" dirty="0">
                <a:solidFill>
                  <a:schemeClr val="tx1"/>
                </a:solidFill>
              </a:rPr>
              <a:t>, da </a:t>
            </a:r>
            <a:r>
              <a:rPr lang="en-GB" dirty="0" err="1">
                <a:solidFill>
                  <a:schemeClr val="tx1"/>
                </a:solidFill>
              </a:rPr>
              <a:t>želi</a:t>
            </a:r>
            <a:r>
              <a:rPr lang="en-GB" dirty="0">
                <a:solidFill>
                  <a:schemeClr val="tx1"/>
                </a:solidFill>
              </a:rPr>
              <a:t> le </a:t>
            </a:r>
            <a:r>
              <a:rPr lang="en-GB" dirty="0" err="1">
                <a:solidFill>
                  <a:schemeClr val="tx1"/>
                </a:solidFill>
              </a:rPr>
              <a:t>eno</a:t>
            </a:r>
            <a:r>
              <a:rPr lang="en-GB" dirty="0">
                <a:solidFill>
                  <a:schemeClr val="tx1"/>
                </a:solidFill>
              </a:rPr>
              <a:t> </a:t>
            </a:r>
            <a:r>
              <a:rPr lang="en-GB" dirty="0" err="1">
                <a:solidFill>
                  <a:schemeClr val="tx1"/>
                </a:solidFill>
              </a:rPr>
              <a:t>obliko</a:t>
            </a:r>
            <a:r>
              <a:rPr lang="en-GB" dirty="0">
                <a:solidFill>
                  <a:schemeClr val="tx1"/>
                </a:solidFill>
              </a:rPr>
              <a:t>).</a:t>
            </a:r>
            <a:endParaRPr lang="sl-SI" dirty="0">
              <a:solidFill>
                <a:schemeClr val="tx1"/>
              </a:solidFill>
            </a:endParaRPr>
          </a:p>
          <a:p>
            <a:pPr lvl="0"/>
            <a:r>
              <a:rPr lang="en-GB" dirty="0" err="1">
                <a:solidFill>
                  <a:schemeClr val="tx1"/>
                </a:solidFill>
              </a:rPr>
              <a:t>Bodite</a:t>
            </a:r>
            <a:r>
              <a:rPr lang="en-GB" dirty="0">
                <a:solidFill>
                  <a:schemeClr val="tx1"/>
                </a:solidFill>
              </a:rPr>
              <a:t> </a:t>
            </a:r>
            <a:r>
              <a:rPr lang="en-GB" dirty="0" err="1">
                <a:solidFill>
                  <a:schemeClr val="tx1"/>
                </a:solidFill>
              </a:rPr>
              <a:t>potrpežljivi</a:t>
            </a:r>
            <a:r>
              <a:rPr lang="en-GB" dirty="0">
                <a:solidFill>
                  <a:schemeClr val="tx1"/>
                </a:solidFill>
              </a:rPr>
              <a:t> in </a:t>
            </a:r>
            <a:r>
              <a:rPr lang="en-GB" dirty="0" err="1">
                <a:solidFill>
                  <a:schemeClr val="tx1"/>
                </a:solidFill>
              </a:rPr>
              <a:t>dajte</a:t>
            </a:r>
            <a:r>
              <a:rPr lang="en-GB" dirty="0">
                <a:solidFill>
                  <a:schemeClr val="tx1"/>
                </a:solidFill>
              </a:rPr>
              <a:t> </a:t>
            </a:r>
            <a:r>
              <a:rPr lang="en-GB" dirty="0" err="1">
                <a:solidFill>
                  <a:schemeClr val="tx1"/>
                </a:solidFill>
              </a:rPr>
              <a:t>osebi</a:t>
            </a:r>
            <a:r>
              <a:rPr lang="en-GB" dirty="0">
                <a:solidFill>
                  <a:schemeClr val="tx1"/>
                </a:solidFill>
              </a:rPr>
              <a:t> </a:t>
            </a:r>
            <a:r>
              <a:rPr lang="en-GB" dirty="0" err="1">
                <a:solidFill>
                  <a:schemeClr val="tx1"/>
                </a:solidFill>
              </a:rPr>
              <a:t>čas</a:t>
            </a:r>
            <a:r>
              <a:rPr lang="en-GB" dirty="0">
                <a:solidFill>
                  <a:schemeClr val="tx1"/>
                </a:solidFill>
              </a:rPr>
              <a:t>, da se </a:t>
            </a:r>
            <a:r>
              <a:rPr lang="en-GB" dirty="0" err="1">
                <a:solidFill>
                  <a:schemeClr val="tx1"/>
                </a:solidFill>
              </a:rPr>
              <a:t>premakne</a:t>
            </a:r>
            <a:r>
              <a:rPr lang="en-GB" dirty="0">
                <a:solidFill>
                  <a:schemeClr val="tx1"/>
                </a:solidFill>
              </a:rPr>
              <a:t> </a:t>
            </a:r>
            <a:r>
              <a:rPr lang="en-GB" dirty="0" err="1">
                <a:solidFill>
                  <a:schemeClr val="tx1"/>
                </a:solidFill>
              </a:rPr>
              <a:t>ali</a:t>
            </a:r>
            <a:r>
              <a:rPr lang="en-GB" dirty="0">
                <a:solidFill>
                  <a:schemeClr val="tx1"/>
                </a:solidFill>
              </a:rPr>
              <a:t> </a:t>
            </a:r>
            <a:r>
              <a:rPr lang="en-GB" dirty="0" err="1">
                <a:solidFill>
                  <a:schemeClr val="tx1"/>
                </a:solidFill>
              </a:rPr>
              <a:t>sporazume</a:t>
            </a:r>
            <a:r>
              <a:rPr lang="en-GB" dirty="0">
                <a:solidFill>
                  <a:schemeClr val="tx1"/>
                </a:solidFill>
              </a:rPr>
              <a:t>. </a:t>
            </a:r>
            <a:endParaRPr lang="sl-SI" dirty="0">
              <a:solidFill>
                <a:schemeClr val="tx1"/>
              </a:solidFill>
            </a:endParaRPr>
          </a:p>
          <a:p>
            <a:pPr lvl="0"/>
            <a:r>
              <a:rPr lang="en-GB" dirty="0" err="1">
                <a:solidFill>
                  <a:schemeClr val="tx1"/>
                </a:solidFill>
              </a:rPr>
              <a:t>Sprostite</a:t>
            </a:r>
            <a:r>
              <a:rPr lang="en-GB" dirty="0">
                <a:solidFill>
                  <a:schemeClr val="tx1"/>
                </a:solidFill>
              </a:rPr>
              <a:t> se in </a:t>
            </a:r>
            <a:r>
              <a:rPr lang="en-GB" dirty="0" err="1">
                <a:solidFill>
                  <a:schemeClr val="tx1"/>
                </a:solidFill>
              </a:rPr>
              <a:t>bodite</a:t>
            </a:r>
            <a:r>
              <a:rPr lang="en-GB" dirty="0">
                <a:solidFill>
                  <a:schemeClr val="tx1"/>
                </a:solidFill>
              </a:rPr>
              <a:t> </a:t>
            </a:r>
            <a:r>
              <a:rPr lang="en-GB" dirty="0" err="1">
                <a:solidFill>
                  <a:schemeClr val="tx1"/>
                </a:solidFill>
              </a:rPr>
              <a:t>sami</a:t>
            </a:r>
            <a:r>
              <a:rPr lang="en-GB" dirty="0">
                <a:solidFill>
                  <a:schemeClr val="tx1"/>
                </a:solidFill>
              </a:rPr>
              <a:t> </a:t>
            </a:r>
            <a:r>
              <a:rPr lang="en-GB" dirty="0" err="1">
                <a:solidFill>
                  <a:schemeClr val="tx1"/>
                </a:solidFill>
              </a:rPr>
              <a:t>sebe</a:t>
            </a:r>
            <a:r>
              <a:rPr lang="en-GB" dirty="0">
                <a:solidFill>
                  <a:schemeClr val="tx1"/>
                </a:solidFill>
              </a:rPr>
              <a:t>.</a:t>
            </a:r>
            <a:endParaRPr lang="en-US" dirty="0">
              <a:solidFill>
                <a:schemeClr val="tx1"/>
              </a:solidFill>
            </a:endParaRPr>
          </a:p>
        </p:txBody>
      </p:sp>
      <p:sp>
        <p:nvSpPr>
          <p:cNvPr id="5" name="Content Placeholder 4">
            <a:extLst>
              <a:ext uri="{FF2B5EF4-FFF2-40B4-BE49-F238E27FC236}">
                <a16:creationId xmlns:a16="http://schemas.microsoft.com/office/drawing/2014/main" id="{BC1ED8D6-654F-746F-2CBC-AAF7B9052CD0}"/>
              </a:ext>
            </a:extLst>
          </p:cNvPr>
          <p:cNvSpPr>
            <a:spLocks noGrp="1"/>
          </p:cNvSpPr>
          <p:nvPr>
            <p:ph sz="half" idx="2"/>
          </p:nvPr>
        </p:nvSpPr>
        <p:spPr>
          <a:solidFill>
            <a:schemeClr val="accent2">
              <a:lumMod val="20000"/>
              <a:lumOff val="80000"/>
            </a:schemeClr>
          </a:solidFill>
        </p:spPr>
        <p:txBody>
          <a:bodyPr>
            <a:normAutofit fontScale="92500" lnSpcReduction="20000"/>
          </a:bodyPr>
          <a:lstStyle/>
          <a:p>
            <a:pPr lvl="0"/>
            <a:r>
              <a:rPr lang="en-GB" dirty="0">
                <a:solidFill>
                  <a:schemeClr val="tx1"/>
                </a:solidFill>
              </a:rPr>
              <a:t>NE </a:t>
            </a:r>
            <a:r>
              <a:rPr lang="en-GB" dirty="0" err="1">
                <a:solidFill>
                  <a:schemeClr val="tx1"/>
                </a:solidFill>
              </a:rPr>
              <a:t>domnevajte</a:t>
            </a:r>
            <a:r>
              <a:rPr lang="en-GB" dirty="0">
                <a:solidFill>
                  <a:schemeClr val="tx1"/>
                </a:solidFill>
              </a:rPr>
              <a:t>, da </a:t>
            </a:r>
            <a:r>
              <a:rPr lang="en-GB" dirty="0" err="1">
                <a:solidFill>
                  <a:schemeClr val="tx1"/>
                </a:solidFill>
              </a:rPr>
              <a:t>veste</a:t>
            </a:r>
            <a:r>
              <a:rPr lang="en-GB" dirty="0">
                <a:solidFill>
                  <a:schemeClr val="tx1"/>
                </a:solidFill>
              </a:rPr>
              <a:t>, </a:t>
            </a:r>
            <a:r>
              <a:rPr lang="en-GB" dirty="0" err="1">
                <a:solidFill>
                  <a:schemeClr val="tx1"/>
                </a:solidFill>
              </a:rPr>
              <a:t>kaj</a:t>
            </a:r>
            <a:r>
              <a:rPr lang="en-GB" dirty="0">
                <a:solidFill>
                  <a:schemeClr val="tx1"/>
                </a:solidFill>
              </a:rPr>
              <a:t> je </a:t>
            </a:r>
            <a:r>
              <a:rPr lang="en-GB" dirty="0" err="1">
                <a:solidFill>
                  <a:schemeClr val="tx1"/>
                </a:solidFill>
              </a:rPr>
              <a:t>zanje</a:t>
            </a:r>
            <a:r>
              <a:rPr lang="en-GB" dirty="0">
                <a:solidFill>
                  <a:schemeClr val="tx1"/>
                </a:solidFill>
              </a:rPr>
              <a:t> </a:t>
            </a:r>
            <a:r>
              <a:rPr lang="en-GB" dirty="0" err="1">
                <a:solidFill>
                  <a:schemeClr val="tx1"/>
                </a:solidFill>
              </a:rPr>
              <a:t>najbolje</a:t>
            </a:r>
            <a:r>
              <a:rPr lang="en-GB" dirty="0">
                <a:solidFill>
                  <a:schemeClr val="tx1"/>
                </a:solidFill>
              </a:rPr>
              <a:t>; </a:t>
            </a:r>
            <a:r>
              <a:rPr lang="en-GB" dirty="0" err="1">
                <a:solidFill>
                  <a:schemeClr val="tx1"/>
                </a:solidFill>
              </a:rPr>
              <a:t>prisluhnite</a:t>
            </a:r>
            <a:r>
              <a:rPr lang="en-GB" dirty="0">
                <a:solidFill>
                  <a:schemeClr val="tx1"/>
                </a:solidFill>
              </a:rPr>
              <a:t> </a:t>
            </a:r>
            <a:r>
              <a:rPr lang="en-GB" dirty="0" err="1">
                <a:solidFill>
                  <a:schemeClr val="tx1"/>
                </a:solidFill>
              </a:rPr>
              <a:t>njihovim</a:t>
            </a:r>
            <a:r>
              <a:rPr lang="en-GB" dirty="0">
                <a:solidFill>
                  <a:schemeClr val="tx1"/>
                </a:solidFill>
              </a:rPr>
              <a:t> </a:t>
            </a:r>
            <a:r>
              <a:rPr lang="en-GB" dirty="0" err="1">
                <a:solidFill>
                  <a:schemeClr val="tx1"/>
                </a:solidFill>
              </a:rPr>
              <a:t>prošnjam</a:t>
            </a:r>
            <a:r>
              <a:rPr lang="en-GB" dirty="0">
                <a:solidFill>
                  <a:schemeClr val="tx1"/>
                </a:solidFill>
              </a:rPr>
              <a:t>.</a:t>
            </a:r>
            <a:endParaRPr lang="sl-SI" dirty="0">
              <a:solidFill>
                <a:schemeClr val="tx1"/>
              </a:solidFill>
            </a:endParaRPr>
          </a:p>
          <a:p>
            <a:pPr lvl="0"/>
            <a:r>
              <a:rPr lang="en-GB" dirty="0">
                <a:solidFill>
                  <a:schemeClr val="tx1"/>
                </a:solidFill>
              </a:rPr>
              <a:t>NE </a:t>
            </a:r>
            <a:r>
              <a:rPr lang="en-GB" dirty="0" err="1">
                <a:solidFill>
                  <a:schemeClr val="tx1"/>
                </a:solidFill>
              </a:rPr>
              <a:t>izjavljajte</a:t>
            </a:r>
            <a:r>
              <a:rPr lang="en-GB" dirty="0">
                <a:solidFill>
                  <a:schemeClr val="tx1"/>
                </a:solidFill>
              </a:rPr>
              <a:t> se </a:t>
            </a:r>
            <a:r>
              <a:rPr lang="en-GB" dirty="0" err="1">
                <a:solidFill>
                  <a:schemeClr val="tx1"/>
                </a:solidFill>
              </a:rPr>
              <a:t>pokroviteljsko</a:t>
            </a:r>
            <a:r>
              <a:rPr lang="en-GB" dirty="0">
                <a:solidFill>
                  <a:schemeClr val="tx1"/>
                </a:solidFill>
              </a:rPr>
              <a:t> (</a:t>
            </a:r>
            <a:r>
              <a:rPr lang="en-GB" dirty="0" err="1">
                <a:solidFill>
                  <a:schemeClr val="tx1"/>
                </a:solidFill>
              </a:rPr>
              <a:t>izogibajte</a:t>
            </a:r>
            <a:r>
              <a:rPr lang="en-GB" dirty="0">
                <a:solidFill>
                  <a:schemeClr val="tx1"/>
                </a:solidFill>
              </a:rPr>
              <a:t> se </a:t>
            </a:r>
            <a:r>
              <a:rPr lang="en-GB" dirty="0" err="1">
                <a:solidFill>
                  <a:schemeClr val="tx1"/>
                </a:solidFill>
              </a:rPr>
              <a:t>izjavam</a:t>
            </a:r>
            <a:r>
              <a:rPr lang="en-GB" dirty="0">
                <a:solidFill>
                  <a:schemeClr val="tx1"/>
                </a:solidFill>
              </a:rPr>
              <a:t>, </a:t>
            </a:r>
            <a:r>
              <a:rPr lang="en-GB" dirty="0" err="1">
                <a:solidFill>
                  <a:schemeClr val="tx1"/>
                </a:solidFill>
              </a:rPr>
              <a:t>kot</a:t>
            </a:r>
            <a:r>
              <a:rPr lang="en-GB" dirty="0">
                <a:solidFill>
                  <a:schemeClr val="tx1"/>
                </a:solidFill>
              </a:rPr>
              <a:t> je »Tako </a:t>
            </a:r>
            <a:r>
              <a:rPr lang="en-GB" dirty="0" err="1">
                <a:solidFill>
                  <a:schemeClr val="tx1"/>
                </a:solidFill>
              </a:rPr>
              <a:t>navdihujoče</a:t>
            </a:r>
            <a:r>
              <a:rPr lang="en-GB" dirty="0">
                <a:solidFill>
                  <a:schemeClr val="tx1"/>
                </a:solidFill>
              </a:rPr>
              <a:t> je, da </a:t>
            </a:r>
            <a:r>
              <a:rPr lang="en-GB" dirty="0" err="1">
                <a:solidFill>
                  <a:schemeClr val="tx1"/>
                </a:solidFill>
              </a:rPr>
              <a:t>ste</a:t>
            </a:r>
            <a:r>
              <a:rPr lang="en-GB" dirty="0">
                <a:solidFill>
                  <a:schemeClr val="tx1"/>
                </a:solidFill>
              </a:rPr>
              <a:t> </a:t>
            </a:r>
            <a:r>
              <a:rPr lang="en-GB" dirty="0" err="1">
                <a:solidFill>
                  <a:schemeClr val="tx1"/>
                </a:solidFill>
              </a:rPr>
              <a:t>tukaj</a:t>
            </a:r>
            <a:r>
              <a:rPr lang="en-GB" dirty="0">
                <a:solidFill>
                  <a:schemeClr val="tx1"/>
                </a:solidFill>
              </a:rPr>
              <a:t>«, ki se </a:t>
            </a:r>
            <a:r>
              <a:rPr lang="en-GB" dirty="0" err="1">
                <a:solidFill>
                  <a:schemeClr val="tx1"/>
                </a:solidFill>
              </a:rPr>
              <a:t>lahko</a:t>
            </a:r>
            <a:r>
              <a:rPr lang="en-GB" dirty="0">
                <a:solidFill>
                  <a:schemeClr val="tx1"/>
                </a:solidFill>
              </a:rPr>
              <a:t> </a:t>
            </a:r>
            <a:r>
              <a:rPr lang="en-GB" dirty="0" err="1">
                <a:solidFill>
                  <a:schemeClr val="tx1"/>
                </a:solidFill>
              </a:rPr>
              <a:t>razumejo</a:t>
            </a:r>
            <a:r>
              <a:rPr lang="en-GB" dirty="0">
                <a:solidFill>
                  <a:schemeClr val="tx1"/>
                </a:solidFill>
              </a:rPr>
              <a:t> </a:t>
            </a:r>
            <a:r>
              <a:rPr lang="en-GB" dirty="0" err="1">
                <a:solidFill>
                  <a:schemeClr val="tx1"/>
                </a:solidFill>
              </a:rPr>
              <a:t>kot</a:t>
            </a:r>
            <a:r>
              <a:rPr lang="en-GB" dirty="0">
                <a:solidFill>
                  <a:schemeClr val="tx1"/>
                </a:solidFill>
              </a:rPr>
              <a:t> </a:t>
            </a:r>
            <a:r>
              <a:rPr lang="en-GB" dirty="0" err="1">
                <a:solidFill>
                  <a:schemeClr val="tx1"/>
                </a:solidFill>
              </a:rPr>
              <a:t>ponižujoče</a:t>
            </a:r>
            <a:r>
              <a:rPr lang="en-GB" dirty="0">
                <a:solidFill>
                  <a:schemeClr val="tx1"/>
                </a:solidFill>
              </a:rPr>
              <a:t>).</a:t>
            </a:r>
            <a:endParaRPr lang="sl-SI" dirty="0">
              <a:solidFill>
                <a:schemeClr val="tx1"/>
              </a:solidFill>
            </a:endParaRPr>
          </a:p>
          <a:p>
            <a:pPr lvl="0"/>
            <a:r>
              <a:rPr lang="en-GB" dirty="0">
                <a:solidFill>
                  <a:schemeClr val="tx1"/>
                </a:solidFill>
              </a:rPr>
              <a:t>NE </a:t>
            </a:r>
            <a:r>
              <a:rPr lang="en-GB" dirty="0" err="1">
                <a:solidFill>
                  <a:schemeClr val="tx1"/>
                </a:solidFill>
              </a:rPr>
              <a:t>dotikajte</a:t>
            </a:r>
            <a:r>
              <a:rPr lang="en-GB" dirty="0">
                <a:solidFill>
                  <a:schemeClr val="tx1"/>
                </a:solidFill>
              </a:rPr>
              <a:t> se </a:t>
            </a:r>
            <a:r>
              <a:rPr lang="en-GB" dirty="0" err="1">
                <a:solidFill>
                  <a:schemeClr val="tx1"/>
                </a:solidFill>
              </a:rPr>
              <a:t>pomožnih</a:t>
            </a:r>
            <a:r>
              <a:rPr lang="en-GB" dirty="0">
                <a:solidFill>
                  <a:schemeClr val="tx1"/>
                </a:solidFill>
              </a:rPr>
              <a:t> </a:t>
            </a:r>
            <a:r>
              <a:rPr lang="en-GB" dirty="0" err="1">
                <a:solidFill>
                  <a:schemeClr val="tx1"/>
                </a:solidFill>
              </a:rPr>
              <a:t>pripomočkov</a:t>
            </a:r>
            <a:r>
              <a:rPr lang="en-GB" dirty="0">
                <a:solidFill>
                  <a:schemeClr val="tx1"/>
                </a:solidFill>
              </a:rPr>
              <a:t> (</a:t>
            </a:r>
            <a:r>
              <a:rPr lang="en-GB" dirty="0" err="1">
                <a:solidFill>
                  <a:schemeClr val="tx1"/>
                </a:solidFill>
              </a:rPr>
              <a:t>invalidskega</a:t>
            </a:r>
            <a:r>
              <a:rPr lang="en-GB" dirty="0">
                <a:solidFill>
                  <a:schemeClr val="tx1"/>
                </a:solidFill>
              </a:rPr>
              <a:t> </a:t>
            </a:r>
            <a:r>
              <a:rPr lang="en-GB" dirty="0" err="1">
                <a:solidFill>
                  <a:schemeClr val="tx1"/>
                </a:solidFill>
              </a:rPr>
              <a:t>vozička</a:t>
            </a:r>
            <a:r>
              <a:rPr lang="en-GB" dirty="0">
                <a:solidFill>
                  <a:schemeClr val="tx1"/>
                </a:solidFill>
              </a:rPr>
              <a:t>, </a:t>
            </a:r>
            <a:r>
              <a:rPr lang="en-GB" dirty="0" err="1">
                <a:solidFill>
                  <a:schemeClr val="tx1"/>
                </a:solidFill>
              </a:rPr>
              <a:t>palice</a:t>
            </a:r>
            <a:r>
              <a:rPr lang="en-GB" dirty="0">
                <a:solidFill>
                  <a:schemeClr val="tx1"/>
                </a:solidFill>
              </a:rPr>
              <a:t>, </a:t>
            </a:r>
            <a:r>
              <a:rPr lang="en-GB" dirty="0" err="1">
                <a:solidFill>
                  <a:schemeClr val="tx1"/>
                </a:solidFill>
              </a:rPr>
              <a:t>slušnega</a:t>
            </a:r>
            <a:r>
              <a:rPr lang="en-GB" dirty="0">
                <a:solidFill>
                  <a:schemeClr val="tx1"/>
                </a:solidFill>
              </a:rPr>
              <a:t> </a:t>
            </a:r>
            <a:r>
              <a:rPr lang="en-GB" dirty="0" err="1">
                <a:solidFill>
                  <a:schemeClr val="tx1"/>
                </a:solidFill>
              </a:rPr>
              <a:t>aparata</a:t>
            </a:r>
            <a:r>
              <a:rPr lang="en-GB" dirty="0">
                <a:solidFill>
                  <a:schemeClr val="tx1"/>
                </a:solidFill>
              </a:rPr>
              <a:t> </a:t>
            </a:r>
            <a:r>
              <a:rPr lang="en-GB" dirty="0" err="1">
                <a:solidFill>
                  <a:schemeClr val="tx1"/>
                </a:solidFill>
              </a:rPr>
              <a:t>itd</a:t>
            </a:r>
            <a:r>
              <a:rPr lang="en-GB" dirty="0">
                <a:solidFill>
                  <a:schemeClr val="tx1"/>
                </a:solidFill>
              </a:rPr>
              <a:t>.) </a:t>
            </a:r>
            <a:r>
              <a:rPr lang="en-GB" dirty="0" err="1">
                <a:solidFill>
                  <a:schemeClr val="tx1"/>
                </a:solidFill>
              </a:rPr>
              <a:t>brez</a:t>
            </a:r>
            <a:r>
              <a:rPr lang="en-GB" dirty="0">
                <a:solidFill>
                  <a:schemeClr val="tx1"/>
                </a:solidFill>
              </a:rPr>
              <a:t> </a:t>
            </a:r>
            <a:r>
              <a:rPr lang="en-GB" dirty="0" err="1">
                <a:solidFill>
                  <a:schemeClr val="tx1"/>
                </a:solidFill>
              </a:rPr>
              <a:t>dovoljenja</a:t>
            </a:r>
            <a:r>
              <a:rPr lang="en-GB" dirty="0">
                <a:solidFill>
                  <a:schemeClr val="tx1"/>
                </a:solidFill>
              </a:rPr>
              <a:t>.</a:t>
            </a:r>
            <a:endParaRPr lang="sl-SI" dirty="0">
              <a:solidFill>
                <a:schemeClr val="tx1"/>
              </a:solidFill>
            </a:endParaRPr>
          </a:p>
          <a:p>
            <a:pPr lvl="0"/>
            <a:r>
              <a:rPr lang="en-GB" dirty="0">
                <a:solidFill>
                  <a:schemeClr val="tx1"/>
                </a:solidFill>
              </a:rPr>
              <a:t>NE </a:t>
            </a:r>
            <a:r>
              <a:rPr lang="en-GB" dirty="0" err="1">
                <a:solidFill>
                  <a:schemeClr val="tx1"/>
                </a:solidFill>
              </a:rPr>
              <a:t>pritegujte</a:t>
            </a:r>
            <a:r>
              <a:rPr lang="en-GB" dirty="0">
                <a:solidFill>
                  <a:schemeClr val="tx1"/>
                </a:solidFill>
              </a:rPr>
              <a:t> </a:t>
            </a:r>
            <a:r>
              <a:rPr lang="en-GB" dirty="0" err="1">
                <a:solidFill>
                  <a:schemeClr val="tx1"/>
                </a:solidFill>
              </a:rPr>
              <a:t>nepotrebne</a:t>
            </a:r>
            <a:r>
              <a:rPr lang="en-GB" dirty="0">
                <a:solidFill>
                  <a:schemeClr val="tx1"/>
                </a:solidFill>
              </a:rPr>
              <a:t> </a:t>
            </a:r>
            <a:r>
              <a:rPr lang="en-GB" dirty="0" err="1">
                <a:solidFill>
                  <a:schemeClr val="tx1"/>
                </a:solidFill>
              </a:rPr>
              <a:t>pozornosti</a:t>
            </a:r>
            <a:r>
              <a:rPr lang="en-GB" dirty="0">
                <a:solidFill>
                  <a:schemeClr val="tx1"/>
                </a:solidFill>
              </a:rPr>
              <a:t> k </a:t>
            </a:r>
            <a:r>
              <a:rPr lang="en-GB" dirty="0" err="1">
                <a:solidFill>
                  <a:schemeClr val="tx1"/>
                </a:solidFill>
              </a:rPr>
              <a:t>invalidnosti</a:t>
            </a:r>
            <a:r>
              <a:rPr lang="en-GB" dirty="0">
                <a:solidFill>
                  <a:schemeClr val="tx1"/>
                </a:solidFill>
              </a:rPr>
              <a:t> </a:t>
            </a:r>
            <a:r>
              <a:rPr lang="en-GB" dirty="0" err="1">
                <a:solidFill>
                  <a:schemeClr val="tx1"/>
                </a:solidFill>
              </a:rPr>
              <a:t>osebe</a:t>
            </a:r>
            <a:r>
              <a:rPr lang="en-GB" dirty="0">
                <a:solidFill>
                  <a:schemeClr val="tx1"/>
                </a:solidFill>
              </a:rPr>
              <a:t>, </a:t>
            </a:r>
            <a:r>
              <a:rPr lang="en-GB" dirty="0" err="1">
                <a:solidFill>
                  <a:schemeClr val="tx1"/>
                </a:solidFill>
              </a:rPr>
              <a:t>osredotočite</a:t>
            </a:r>
            <a:r>
              <a:rPr lang="en-GB" dirty="0">
                <a:solidFill>
                  <a:schemeClr val="tx1"/>
                </a:solidFill>
              </a:rPr>
              <a:t> se </a:t>
            </a:r>
            <a:r>
              <a:rPr lang="en-GB" dirty="0" err="1">
                <a:solidFill>
                  <a:schemeClr val="tx1"/>
                </a:solidFill>
              </a:rPr>
              <a:t>na</a:t>
            </a:r>
            <a:r>
              <a:rPr lang="en-GB" dirty="0">
                <a:solidFill>
                  <a:schemeClr val="tx1"/>
                </a:solidFill>
              </a:rPr>
              <a:t> </a:t>
            </a:r>
            <a:r>
              <a:rPr lang="en-GB" dirty="0" err="1">
                <a:solidFill>
                  <a:schemeClr val="tx1"/>
                </a:solidFill>
              </a:rPr>
              <a:t>izkušnjo</a:t>
            </a:r>
            <a:r>
              <a:rPr lang="en-GB" dirty="0">
                <a:solidFill>
                  <a:schemeClr val="tx1"/>
                </a:solidFill>
              </a:rPr>
              <a:t> </a:t>
            </a:r>
            <a:r>
              <a:rPr lang="en-GB" dirty="0" err="1">
                <a:solidFill>
                  <a:schemeClr val="tx1"/>
                </a:solidFill>
              </a:rPr>
              <a:t>obiskovalca</a:t>
            </a:r>
            <a:endParaRPr lang="en-US" dirty="0">
              <a:solidFill>
                <a:schemeClr val="tx1"/>
              </a:solidFill>
            </a:endParaRPr>
          </a:p>
        </p:txBody>
      </p:sp>
    </p:spTree>
    <p:extLst>
      <p:ext uri="{BB962C8B-B14F-4D97-AF65-F5344CB8AC3E}">
        <p14:creationId xmlns:p14="http://schemas.microsoft.com/office/powerpoint/2010/main" val="314817002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92E9-B77A-5047-ED12-176089E8C5C7}"/>
              </a:ext>
            </a:extLst>
          </p:cNvPr>
          <p:cNvSpPr>
            <a:spLocks noGrp="1"/>
          </p:cNvSpPr>
          <p:nvPr>
            <p:ph type="title"/>
          </p:nvPr>
        </p:nvSpPr>
        <p:spPr/>
        <p:txBody>
          <a:bodyPr/>
          <a:lstStyle/>
          <a:p>
            <a:r>
              <a:rPr lang="sl-SI" dirty="0"/>
              <a:t>Moduli usposabljanja</a:t>
            </a:r>
            <a:endParaRPr lang="en-US" dirty="0"/>
          </a:p>
        </p:txBody>
      </p:sp>
      <p:sp>
        <p:nvSpPr>
          <p:cNvPr id="3" name="Content Placeholder 2">
            <a:extLst>
              <a:ext uri="{FF2B5EF4-FFF2-40B4-BE49-F238E27FC236}">
                <a16:creationId xmlns:a16="http://schemas.microsoft.com/office/drawing/2014/main" id="{C7453084-E2B7-2B59-7CDC-08E24AB867A8}"/>
              </a:ext>
            </a:extLst>
          </p:cNvPr>
          <p:cNvSpPr>
            <a:spLocks noGrp="1"/>
          </p:cNvSpPr>
          <p:nvPr>
            <p:ph idx="1"/>
          </p:nvPr>
        </p:nvSpPr>
        <p:spPr/>
        <p:txBody>
          <a:bodyPr>
            <a:normAutofit fontScale="85000" lnSpcReduction="10000"/>
          </a:bodyPr>
          <a:lstStyle/>
          <a:p>
            <a:r>
              <a:rPr lang="sl-SI" sz="2800" b="1" dirty="0"/>
              <a:t>Obvezni moduli </a:t>
            </a:r>
            <a:r>
              <a:rPr lang="en-US" sz="2800" b="1" dirty="0"/>
              <a:t>(online):</a:t>
            </a:r>
          </a:p>
          <a:p>
            <a:pPr lvl="1"/>
            <a:r>
              <a:rPr lang="en-US" sz="2400" dirty="0"/>
              <a:t>MODUL 1: </a:t>
            </a:r>
            <a:r>
              <a:rPr lang="en-US" sz="2400" dirty="0" err="1"/>
              <a:t>Uvod</a:t>
            </a:r>
            <a:r>
              <a:rPr lang="en-US" sz="2400" dirty="0"/>
              <a:t> v </a:t>
            </a:r>
            <a:r>
              <a:rPr lang="en-US" sz="2400" dirty="0" err="1"/>
              <a:t>dostopni</a:t>
            </a:r>
            <a:r>
              <a:rPr lang="en-US" sz="2400" dirty="0"/>
              <a:t> </a:t>
            </a:r>
            <a:r>
              <a:rPr lang="en-US" sz="2400" dirty="0" err="1"/>
              <a:t>turizem</a:t>
            </a:r>
            <a:r>
              <a:rPr lang="en-US" sz="2400" dirty="0"/>
              <a:t> in </a:t>
            </a:r>
            <a:r>
              <a:rPr lang="en-US" sz="2400" dirty="0" err="1"/>
              <a:t>vključujočo</a:t>
            </a:r>
            <a:r>
              <a:rPr lang="en-US" sz="2400" dirty="0"/>
              <a:t> </a:t>
            </a:r>
            <a:r>
              <a:rPr lang="en-US" sz="2400" dirty="0" err="1"/>
              <a:t>storitev</a:t>
            </a:r>
            <a:r>
              <a:rPr lang="en-US" sz="2400" dirty="0"/>
              <a:t> za </a:t>
            </a:r>
            <a:r>
              <a:rPr lang="en-US" sz="2400" dirty="0" err="1"/>
              <a:t>stranke</a:t>
            </a:r>
            <a:endParaRPr lang="sl-SI" sz="2400" dirty="0"/>
          </a:p>
          <a:p>
            <a:pPr lvl="1"/>
            <a:r>
              <a:rPr lang="en-US" sz="2400" dirty="0"/>
              <a:t>MODUL 2: </a:t>
            </a:r>
            <a:r>
              <a:rPr lang="en-US" sz="2400" dirty="0" err="1"/>
              <a:t>Standardi</a:t>
            </a:r>
            <a:r>
              <a:rPr lang="en-US" sz="2400" dirty="0"/>
              <a:t>, </a:t>
            </a:r>
            <a:r>
              <a:rPr lang="en-US" sz="2400" dirty="0" err="1"/>
              <a:t>smernice</a:t>
            </a:r>
            <a:r>
              <a:rPr lang="en-US" sz="2400" dirty="0"/>
              <a:t> in </a:t>
            </a:r>
            <a:r>
              <a:rPr lang="en-US" sz="2400" dirty="0" err="1"/>
              <a:t>najboljše</a:t>
            </a:r>
            <a:r>
              <a:rPr lang="en-US" sz="2400" dirty="0"/>
              <a:t> </a:t>
            </a:r>
            <a:r>
              <a:rPr lang="en-US" sz="2400" dirty="0" err="1"/>
              <a:t>prakse</a:t>
            </a:r>
            <a:r>
              <a:rPr lang="en-US" sz="2400" dirty="0"/>
              <a:t> </a:t>
            </a:r>
            <a:r>
              <a:rPr lang="en-US" sz="2400" dirty="0" err="1"/>
              <a:t>dostopnosti</a:t>
            </a:r>
            <a:endParaRPr lang="sl-SI" sz="2400" dirty="0"/>
          </a:p>
          <a:p>
            <a:pPr lvl="1"/>
            <a:r>
              <a:rPr lang="en-US" sz="2400" dirty="0"/>
              <a:t>MODUL 3: </a:t>
            </a:r>
            <a:r>
              <a:rPr lang="en-US" sz="2400" dirty="0" err="1"/>
              <a:t>Izvajanje</a:t>
            </a:r>
            <a:r>
              <a:rPr lang="en-US" sz="2400" dirty="0"/>
              <a:t> </a:t>
            </a:r>
            <a:r>
              <a:rPr lang="en-US" sz="2400" dirty="0" err="1"/>
              <a:t>pregledov</a:t>
            </a:r>
            <a:r>
              <a:rPr lang="en-US" sz="2400" dirty="0"/>
              <a:t> in </a:t>
            </a:r>
            <a:r>
              <a:rPr lang="en-US" sz="2400" dirty="0" err="1"/>
              <a:t>ocen</a:t>
            </a:r>
            <a:r>
              <a:rPr lang="en-US" sz="2400" dirty="0"/>
              <a:t> </a:t>
            </a:r>
            <a:r>
              <a:rPr lang="en-US" sz="2400" dirty="0" err="1"/>
              <a:t>dostopnosti</a:t>
            </a:r>
            <a:r>
              <a:rPr lang="en-US" sz="2400" dirty="0"/>
              <a:t> </a:t>
            </a:r>
            <a:r>
              <a:rPr lang="en-US" sz="2400" dirty="0" err="1"/>
              <a:t>lokacij</a:t>
            </a:r>
            <a:endParaRPr lang="sl-SI" sz="2400" dirty="0"/>
          </a:p>
          <a:p>
            <a:pPr lvl="1"/>
            <a:r>
              <a:rPr lang="en-US" sz="2400" dirty="0"/>
              <a:t>MODUL 4: </a:t>
            </a:r>
            <a:r>
              <a:rPr lang="en-US" sz="2400" dirty="0" err="1"/>
              <a:t>Načrtovanje</a:t>
            </a:r>
            <a:r>
              <a:rPr lang="en-US" sz="2400" dirty="0"/>
              <a:t> </a:t>
            </a:r>
            <a:r>
              <a:rPr lang="en-US" sz="2400" dirty="0" err="1"/>
              <a:t>izboljšav</a:t>
            </a:r>
            <a:r>
              <a:rPr lang="en-US" sz="2400" dirty="0"/>
              <a:t> </a:t>
            </a:r>
            <a:r>
              <a:rPr lang="en-US" sz="2400" dirty="0" err="1"/>
              <a:t>dostopne</a:t>
            </a:r>
            <a:r>
              <a:rPr lang="en-US" sz="2400" dirty="0"/>
              <a:t> infrastructure</a:t>
            </a:r>
            <a:endParaRPr lang="sl-SI" sz="2400" dirty="0"/>
          </a:p>
          <a:p>
            <a:pPr lvl="1"/>
            <a:r>
              <a:rPr lang="en-US" sz="2400" dirty="0"/>
              <a:t>MODUL 5: </a:t>
            </a:r>
            <a:r>
              <a:rPr lang="pl-PL" sz="2400" dirty="0"/>
              <a:t>Pomožne tehnologije in digitalna dostopnost v turizmu</a:t>
            </a:r>
          </a:p>
          <a:p>
            <a:pPr lvl="1"/>
            <a:r>
              <a:rPr lang="en-US" sz="2400" dirty="0"/>
              <a:t>MODUL 6: </a:t>
            </a:r>
            <a:r>
              <a:rPr lang="en-US" sz="2400" dirty="0" err="1"/>
              <a:t>Promocija</a:t>
            </a:r>
            <a:r>
              <a:rPr lang="en-US" sz="2400" dirty="0"/>
              <a:t> in </a:t>
            </a:r>
            <a:r>
              <a:rPr lang="en-US" sz="2400" dirty="0" err="1"/>
              <a:t>trženje</a:t>
            </a:r>
            <a:r>
              <a:rPr lang="en-US" sz="2400" dirty="0"/>
              <a:t> </a:t>
            </a:r>
            <a:r>
              <a:rPr lang="en-US" sz="2400" dirty="0" err="1"/>
              <a:t>dostopnega</a:t>
            </a:r>
            <a:r>
              <a:rPr lang="en-US" sz="2400" dirty="0"/>
              <a:t> </a:t>
            </a:r>
            <a:r>
              <a:rPr lang="en-US" sz="2400" dirty="0" err="1"/>
              <a:t>turizma</a:t>
            </a:r>
            <a:endParaRPr lang="sl-SI" sz="2400" dirty="0"/>
          </a:p>
          <a:p>
            <a:pPr marL="201168" lvl="1" indent="0">
              <a:buNone/>
            </a:pPr>
            <a:endParaRPr lang="sl-SI" sz="2400" b="1" dirty="0"/>
          </a:p>
          <a:p>
            <a:pPr marL="201168" lvl="1" indent="0">
              <a:buNone/>
            </a:pPr>
            <a:r>
              <a:rPr lang="sl-SI" sz="2800" b="1" dirty="0"/>
              <a:t>Dodatni „v živo“ moduli</a:t>
            </a:r>
            <a:r>
              <a:rPr lang="en-US" sz="2800" b="1" dirty="0"/>
              <a:t>:</a:t>
            </a:r>
          </a:p>
          <a:p>
            <a:pPr lvl="1"/>
            <a:r>
              <a:rPr lang="en-US" sz="2400" dirty="0"/>
              <a:t>MODUL 7: </a:t>
            </a:r>
            <a:r>
              <a:rPr lang="en-US" sz="2400" dirty="0" err="1"/>
              <a:t>Načrtovanje</a:t>
            </a:r>
            <a:r>
              <a:rPr lang="en-US" sz="2400" dirty="0"/>
              <a:t> </a:t>
            </a:r>
            <a:r>
              <a:rPr lang="en-US" sz="2400" dirty="0" err="1"/>
              <a:t>lokalnih</a:t>
            </a:r>
            <a:r>
              <a:rPr lang="en-US" sz="2400" dirty="0"/>
              <a:t> </a:t>
            </a:r>
            <a:r>
              <a:rPr lang="en-US" sz="2400" dirty="0" err="1"/>
              <a:t>pilotnih</a:t>
            </a:r>
            <a:r>
              <a:rPr lang="en-US" sz="2400" dirty="0"/>
              <a:t> </a:t>
            </a:r>
            <a:r>
              <a:rPr lang="en-US" sz="2400" dirty="0" err="1"/>
              <a:t>usposabljanj</a:t>
            </a:r>
            <a:endParaRPr lang="sl-SI" sz="2400" dirty="0"/>
          </a:p>
          <a:p>
            <a:pPr lvl="1"/>
            <a:r>
              <a:rPr lang="en-US" sz="2400" dirty="0"/>
              <a:t>MODUL 8: </a:t>
            </a:r>
            <a:r>
              <a:rPr lang="en-US" sz="2400" dirty="0" err="1"/>
              <a:t>Izvajanje</a:t>
            </a:r>
            <a:r>
              <a:rPr lang="en-US" sz="2400" dirty="0"/>
              <a:t> </a:t>
            </a:r>
            <a:r>
              <a:rPr lang="en-US" sz="2400" dirty="0" err="1"/>
              <a:t>ocen</a:t>
            </a:r>
            <a:r>
              <a:rPr lang="sl-SI" sz="2400" dirty="0"/>
              <a:t>e</a:t>
            </a:r>
            <a:r>
              <a:rPr lang="en-US" sz="2400" dirty="0"/>
              <a:t> </a:t>
            </a:r>
            <a:r>
              <a:rPr lang="en-US" sz="2400" dirty="0" err="1"/>
              <a:t>dostopnosti</a:t>
            </a:r>
            <a:r>
              <a:rPr lang="en-US" sz="2400" dirty="0"/>
              <a:t> in </a:t>
            </a:r>
            <a:r>
              <a:rPr lang="en-US" sz="2400" dirty="0" err="1"/>
              <a:t>mentorstvo</a:t>
            </a:r>
            <a:endParaRPr lang="sl-SI" sz="2400" dirty="0"/>
          </a:p>
          <a:p>
            <a:pPr lvl="1"/>
            <a:r>
              <a:rPr lang="en-US" sz="2400" dirty="0"/>
              <a:t>MODUL 9: </a:t>
            </a:r>
            <a:r>
              <a:rPr lang="en-US" sz="2400" dirty="0" err="1"/>
              <a:t>Financiranje</a:t>
            </a:r>
            <a:r>
              <a:rPr lang="en-US" sz="2400" dirty="0"/>
              <a:t> </a:t>
            </a:r>
            <a:r>
              <a:rPr lang="en-US" sz="2400" dirty="0" err="1"/>
              <a:t>projektov</a:t>
            </a:r>
            <a:r>
              <a:rPr lang="en-US" sz="2400" dirty="0"/>
              <a:t> za </a:t>
            </a:r>
            <a:r>
              <a:rPr lang="en-US" sz="2400" dirty="0" err="1"/>
              <a:t>dostopnost</a:t>
            </a:r>
            <a:r>
              <a:rPr lang="en-US" sz="2400" dirty="0"/>
              <a:t> in </a:t>
            </a:r>
            <a:r>
              <a:rPr lang="en-US" sz="2400" dirty="0" err="1"/>
              <a:t>ustvarjanje</a:t>
            </a:r>
            <a:r>
              <a:rPr lang="en-US" sz="2400" dirty="0"/>
              <a:t> </a:t>
            </a:r>
            <a:r>
              <a:rPr lang="en-US" sz="2400" dirty="0" err="1"/>
              <a:t>idej</a:t>
            </a:r>
            <a:r>
              <a:rPr lang="en-US" sz="2400" dirty="0"/>
              <a:t> za </a:t>
            </a:r>
            <a:r>
              <a:rPr lang="en-US" sz="2400" dirty="0" err="1"/>
              <a:t>vključujoč</a:t>
            </a:r>
            <a:r>
              <a:rPr lang="en-US" sz="2400" dirty="0"/>
              <a:t> </a:t>
            </a:r>
            <a:r>
              <a:rPr lang="en-US" sz="2400" dirty="0" err="1"/>
              <a:t>turizem</a:t>
            </a:r>
            <a:endParaRPr lang="en-US" sz="2400" dirty="0"/>
          </a:p>
        </p:txBody>
      </p:sp>
    </p:spTree>
    <p:extLst>
      <p:ext uri="{BB962C8B-B14F-4D97-AF65-F5344CB8AC3E}">
        <p14:creationId xmlns:p14="http://schemas.microsoft.com/office/powerpoint/2010/main" val="193266303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AE0736-450B-D32A-AB83-D3E6EFBE5212}"/>
              </a:ext>
            </a:extLst>
          </p:cNvPr>
          <p:cNvSpPr>
            <a:spLocks noGrp="1"/>
          </p:cNvSpPr>
          <p:nvPr>
            <p:ph type="title"/>
          </p:nvPr>
        </p:nvSpPr>
        <p:spPr/>
        <p:txBody>
          <a:bodyPr/>
          <a:lstStyle/>
          <a:p>
            <a:r>
              <a:rPr lang="en-US" dirty="0"/>
              <a:t>K</a:t>
            </a:r>
            <a:r>
              <a:rPr lang="sl-SI" dirty="0" err="1"/>
              <a:t>ljučne</a:t>
            </a:r>
            <a:r>
              <a:rPr lang="sl-SI" dirty="0"/>
              <a:t> ugotovitve</a:t>
            </a:r>
            <a:endParaRPr lang="en-US" dirty="0"/>
          </a:p>
        </p:txBody>
      </p:sp>
      <p:sp>
        <p:nvSpPr>
          <p:cNvPr id="6" name="Content Placeholder 5">
            <a:extLst>
              <a:ext uri="{FF2B5EF4-FFF2-40B4-BE49-F238E27FC236}">
                <a16:creationId xmlns:a16="http://schemas.microsoft.com/office/drawing/2014/main" id="{CAC97EE4-182A-3ED9-9D77-8368E442AAA5}"/>
              </a:ext>
            </a:extLst>
          </p:cNvPr>
          <p:cNvSpPr>
            <a:spLocks noGrp="1"/>
          </p:cNvSpPr>
          <p:nvPr>
            <p:ph idx="1"/>
          </p:nvPr>
        </p:nvSpPr>
        <p:spPr>
          <a:xfrm>
            <a:off x="1097280" y="1845734"/>
            <a:ext cx="10058400" cy="4426112"/>
          </a:xfrm>
        </p:spPr>
        <p:txBody>
          <a:bodyPr>
            <a:normAutofit fontScale="92500"/>
          </a:bodyPr>
          <a:lstStyle/>
          <a:p>
            <a:pPr marL="457200" indent="-457200">
              <a:buClr>
                <a:schemeClr val="bg2">
                  <a:lumMod val="50000"/>
                </a:schemeClr>
              </a:buClr>
              <a:buFont typeface="+mj-lt"/>
              <a:buAutoNum type="arabicParenR"/>
            </a:pPr>
            <a:r>
              <a:rPr lang="en-US" b="1" dirty="0" err="1">
                <a:solidFill>
                  <a:schemeClr val="bg2">
                    <a:lumMod val="50000"/>
                  </a:schemeClr>
                </a:solidFill>
              </a:rPr>
              <a:t>Dostopnost</a:t>
            </a:r>
            <a:r>
              <a:rPr lang="en-US" b="1" dirty="0">
                <a:solidFill>
                  <a:schemeClr val="bg2">
                    <a:lumMod val="50000"/>
                  </a:schemeClr>
                </a:solidFill>
              </a:rPr>
              <a:t> in </a:t>
            </a:r>
            <a:r>
              <a:rPr lang="en-US" b="1" dirty="0" err="1">
                <a:solidFill>
                  <a:schemeClr val="bg2">
                    <a:lumMod val="50000"/>
                  </a:schemeClr>
                </a:solidFill>
              </a:rPr>
              <a:t>dostojanstvo</a:t>
            </a:r>
            <a:r>
              <a:rPr lang="en-US" b="1" dirty="0">
                <a:solidFill>
                  <a:schemeClr val="bg2">
                    <a:lumMod val="50000"/>
                  </a:schemeClr>
                </a:solidFill>
              </a:rPr>
              <a:t>: </a:t>
            </a:r>
            <a:r>
              <a:rPr lang="en-US" dirty="0">
                <a:solidFill>
                  <a:schemeClr val="tx1"/>
                </a:solidFill>
              </a:rPr>
              <a:t>Pri </a:t>
            </a:r>
            <a:r>
              <a:rPr lang="en-US" dirty="0" err="1">
                <a:solidFill>
                  <a:schemeClr val="tx1"/>
                </a:solidFill>
              </a:rPr>
              <a:t>dostopnem</a:t>
            </a:r>
            <a:r>
              <a:rPr lang="en-US" dirty="0">
                <a:solidFill>
                  <a:schemeClr val="tx1"/>
                </a:solidFill>
              </a:rPr>
              <a:t> </a:t>
            </a:r>
            <a:r>
              <a:rPr lang="en-US" dirty="0" err="1">
                <a:solidFill>
                  <a:schemeClr val="tx1"/>
                </a:solidFill>
              </a:rPr>
              <a:t>turizmu</a:t>
            </a:r>
            <a:r>
              <a:rPr lang="en-US" dirty="0">
                <a:solidFill>
                  <a:schemeClr val="tx1"/>
                </a:solidFill>
              </a:rPr>
              <a:t> </a:t>
            </a:r>
            <a:r>
              <a:rPr lang="en-US" dirty="0" err="1">
                <a:solidFill>
                  <a:schemeClr val="tx1"/>
                </a:solidFill>
              </a:rPr>
              <a:t>gre</a:t>
            </a:r>
            <a:r>
              <a:rPr lang="en-US" dirty="0">
                <a:solidFill>
                  <a:schemeClr val="tx1"/>
                </a:solidFill>
              </a:rPr>
              <a:t> za </a:t>
            </a:r>
            <a:r>
              <a:rPr lang="en-US" dirty="0" err="1">
                <a:solidFill>
                  <a:schemeClr val="tx1"/>
                </a:solidFill>
              </a:rPr>
              <a:t>enakopravno</a:t>
            </a:r>
            <a:r>
              <a:rPr lang="en-US" dirty="0">
                <a:solidFill>
                  <a:schemeClr val="tx1"/>
                </a:solidFill>
              </a:rPr>
              <a:t> </a:t>
            </a:r>
            <a:r>
              <a:rPr lang="en-US" dirty="0" err="1">
                <a:solidFill>
                  <a:schemeClr val="tx1"/>
                </a:solidFill>
              </a:rPr>
              <a:t>sodelovanje</a:t>
            </a:r>
            <a:r>
              <a:rPr lang="en-US" dirty="0">
                <a:solidFill>
                  <a:schemeClr val="tx1"/>
                </a:solidFill>
              </a:rPr>
              <a:t> in </a:t>
            </a:r>
            <a:r>
              <a:rPr lang="en-US" dirty="0" err="1">
                <a:solidFill>
                  <a:schemeClr val="tx1"/>
                </a:solidFill>
              </a:rPr>
              <a:t>dostojanstvo</a:t>
            </a:r>
            <a:r>
              <a:rPr lang="en-US" dirty="0">
                <a:solidFill>
                  <a:schemeClr val="tx1"/>
                </a:solidFill>
              </a:rPr>
              <a:t>, </a:t>
            </a:r>
            <a:r>
              <a:rPr lang="en-US" dirty="0" err="1">
                <a:solidFill>
                  <a:schemeClr val="tx1"/>
                </a:solidFill>
              </a:rPr>
              <a:t>saj</a:t>
            </a:r>
            <a:r>
              <a:rPr lang="en-US" dirty="0">
                <a:solidFill>
                  <a:schemeClr val="tx1"/>
                </a:solidFill>
              </a:rPr>
              <a:t> </a:t>
            </a:r>
            <a:r>
              <a:rPr lang="en-US" dirty="0" err="1">
                <a:solidFill>
                  <a:schemeClr val="tx1"/>
                </a:solidFill>
              </a:rPr>
              <a:t>vsem</a:t>
            </a:r>
            <a:r>
              <a:rPr lang="en-US" dirty="0">
                <a:solidFill>
                  <a:schemeClr val="tx1"/>
                </a:solidFill>
              </a:rPr>
              <a:t> </a:t>
            </a:r>
            <a:r>
              <a:rPr lang="en-US" dirty="0" err="1">
                <a:solidFill>
                  <a:schemeClr val="tx1"/>
                </a:solidFill>
              </a:rPr>
              <a:t>omogoča</a:t>
            </a:r>
            <a:r>
              <a:rPr lang="en-US" dirty="0">
                <a:solidFill>
                  <a:schemeClr val="tx1"/>
                </a:solidFill>
              </a:rPr>
              <a:t>, da </a:t>
            </a:r>
            <a:r>
              <a:rPr lang="en-US" dirty="0" err="1">
                <a:solidFill>
                  <a:schemeClr val="tx1"/>
                </a:solidFill>
              </a:rPr>
              <a:t>uživajo</a:t>
            </a:r>
            <a:r>
              <a:rPr lang="en-US" dirty="0">
                <a:solidFill>
                  <a:schemeClr val="tx1"/>
                </a:solidFill>
              </a:rPr>
              <a:t> v </a:t>
            </a:r>
            <a:r>
              <a:rPr lang="en-US" dirty="0" err="1">
                <a:solidFill>
                  <a:schemeClr val="tx1"/>
                </a:solidFill>
              </a:rPr>
              <a:t>kulturi</a:t>
            </a:r>
            <a:r>
              <a:rPr lang="en-US" dirty="0">
                <a:solidFill>
                  <a:schemeClr val="tx1"/>
                </a:solidFill>
              </a:rPr>
              <a:t> in </a:t>
            </a:r>
            <a:r>
              <a:rPr lang="en-US" dirty="0" err="1">
                <a:solidFill>
                  <a:schemeClr val="tx1"/>
                </a:solidFill>
              </a:rPr>
              <a:t>dediščini</a:t>
            </a:r>
            <a:r>
              <a:rPr lang="en-US" dirty="0">
                <a:solidFill>
                  <a:schemeClr val="tx1"/>
                </a:solidFill>
              </a:rPr>
              <a:t> </a:t>
            </a:r>
            <a:r>
              <a:rPr lang="en-US" dirty="0" err="1">
                <a:solidFill>
                  <a:schemeClr val="tx1"/>
                </a:solidFill>
              </a:rPr>
              <a:t>brez</a:t>
            </a:r>
            <a:r>
              <a:rPr lang="en-US" dirty="0">
                <a:solidFill>
                  <a:schemeClr val="tx1"/>
                </a:solidFill>
              </a:rPr>
              <a:t> </a:t>
            </a:r>
            <a:r>
              <a:rPr lang="en-US" dirty="0" err="1">
                <a:solidFill>
                  <a:schemeClr val="tx1"/>
                </a:solidFill>
              </a:rPr>
              <a:t>nepotrebnih</a:t>
            </a:r>
            <a:r>
              <a:rPr lang="en-US" dirty="0">
                <a:solidFill>
                  <a:schemeClr val="tx1"/>
                </a:solidFill>
              </a:rPr>
              <a:t> </a:t>
            </a:r>
            <a:r>
              <a:rPr lang="en-US" dirty="0" err="1">
                <a:solidFill>
                  <a:schemeClr val="tx1"/>
                </a:solidFill>
              </a:rPr>
              <a:t>ovir</a:t>
            </a:r>
            <a:r>
              <a:rPr lang="en-US" dirty="0">
                <a:solidFill>
                  <a:schemeClr val="tx1"/>
                </a:solidFill>
              </a:rPr>
              <a:t> </a:t>
            </a:r>
            <a:r>
              <a:rPr lang="en-US" dirty="0" err="1">
                <a:solidFill>
                  <a:schemeClr val="tx1"/>
                </a:solidFill>
              </a:rPr>
              <a:t>ali</a:t>
            </a:r>
            <a:r>
              <a:rPr lang="en-US" dirty="0">
                <a:solidFill>
                  <a:schemeClr val="tx1"/>
                </a:solidFill>
              </a:rPr>
              <a:t> </a:t>
            </a:r>
            <a:r>
              <a:rPr lang="en-US" dirty="0" err="1">
                <a:solidFill>
                  <a:schemeClr val="tx1"/>
                </a:solidFill>
              </a:rPr>
              <a:t>izključevanja</a:t>
            </a:r>
            <a:r>
              <a:rPr lang="en-US" dirty="0">
                <a:solidFill>
                  <a:schemeClr val="tx1"/>
                </a:solidFill>
              </a:rPr>
              <a:t>.</a:t>
            </a:r>
            <a:endParaRPr lang="sl-SI" dirty="0">
              <a:solidFill>
                <a:schemeClr val="tx1"/>
              </a:solidFill>
            </a:endParaRPr>
          </a:p>
          <a:p>
            <a:pPr marL="457200" indent="-457200">
              <a:buClr>
                <a:schemeClr val="bg2">
                  <a:lumMod val="50000"/>
                </a:schemeClr>
              </a:buClr>
              <a:buFont typeface="+mj-lt"/>
              <a:buAutoNum type="arabicParenR"/>
            </a:pPr>
            <a:r>
              <a:rPr lang="en-US" b="1" dirty="0" err="1">
                <a:solidFill>
                  <a:schemeClr val="bg2">
                    <a:lumMod val="50000"/>
                  </a:schemeClr>
                </a:solidFill>
              </a:rPr>
              <a:t>Dostopnost</a:t>
            </a:r>
            <a:r>
              <a:rPr lang="en-US" b="1" dirty="0">
                <a:solidFill>
                  <a:schemeClr val="bg2">
                    <a:lumMod val="50000"/>
                  </a:schemeClr>
                </a:solidFill>
              </a:rPr>
              <a:t> </a:t>
            </a:r>
            <a:r>
              <a:rPr lang="en-US" b="1" dirty="0" err="1">
                <a:solidFill>
                  <a:schemeClr val="bg2">
                    <a:lumMod val="50000"/>
                  </a:schemeClr>
                </a:solidFill>
              </a:rPr>
              <a:t>kot</a:t>
            </a:r>
            <a:r>
              <a:rPr lang="en-US" b="1" dirty="0">
                <a:solidFill>
                  <a:schemeClr val="bg2">
                    <a:lumMod val="50000"/>
                  </a:schemeClr>
                </a:solidFill>
              </a:rPr>
              <a:t> dobra </a:t>
            </a:r>
            <a:r>
              <a:rPr lang="en-US" b="1" dirty="0" err="1">
                <a:solidFill>
                  <a:schemeClr val="bg2">
                    <a:lumMod val="50000"/>
                  </a:schemeClr>
                </a:solidFill>
              </a:rPr>
              <a:t>poslovna</a:t>
            </a:r>
            <a:r>
              <a:rPr lang="en-US" b="1" dirty="0">
                <a:solidFill>
                  <a:schemeClr val="bg2">
                    <a:lumMod val="50000"/>
                  </a:schemeClr>
                </a:solidFill>
              </a:rPr>
              <a:t> </a:t>
            </a:r>
            <a:r>
              <a:rPr lang="en-US" b="1" dirty="0" err="1">
                <a:solidFill>
                  <a:schemeClr val="bg2">
                    <a:lumMod val="50000"/>
                  </a:schemeClr>
                </a:solidFill>
              </a:rPr>
              <a:t>odločitev</a:t>
            </a:r>
            <a:r>
              <a:rPr lang="en-US" b="1" dirty="0">
                <a:solidFill>
                  <a:schemeClr val="bg2">
                    <a:lumMod val="50000"/>
                  </a:schemeClr>
                </a:solidFill>
              </a:rPr>
              <a:t>: </a:t>
            </a:r>
            <a:r>
              <a:rPr lang="en-US" dirty="0" err="1">
                <a:solidFill>
                  <a:schemeClr val="tx1"/>
                </a:solidFill>
              </a:rPr>
              <a:t>Zagotavljanje</a:t>
            </a:r>
            <a:r>
              <a:rPr lang="en-US" dirty="0">
                <a:solidFill>
                  <a:schemeClr val="tx1"/>
                </a:solidFill>
              </a:rPr>
              <a:t> </a:t>
            </a:r>
            <a:r>
              <a:rPr lang="en-US" dirty="0" err="1">
                <a:solidFill>
                  <a:schemeClr val="tx1"/>
                </a:solidFill>
              </a:rPr>
              <a:t>dostopnosti</a:t>
            </a:r>
            <a:r>
              <a:rPr lang="en-US" dirty="0">
                <a:solidFill>
                  <a:schemeClr val="tx1"/>
                </a:solidFill>
              </a:rPr>
              <a:t> v </a:t>
            </a:r>
            <a:r>
              <a:rPr lang="en-US" dirty="0" err="1">
                <a:solidFill>
                  <a:schemeClr val="tx1"/>
                </a:solidFill>
              </a:rPr>
              <a:t>turizmu</a:t>
            </a:r>
            <a:r>
              <a:rPr lang="en-US" dirty="0">
                <a:solidFill>
                  <a:schemeClr val="tx1"/>
                </a:solidFill>
              </a:rPr>
              <a:t> </a:t>
            </a:r>
            <a:r>
              <a:rPr lang="en-US" dirty="0" err="1">
                <a:solidFill>
                  <a:schemeClr val="tx1"/>
                </a:solidFill>
              </a:rPr>
              <a:t>privablja</a:t>
            </a:r>
            <a:r>
              <a:rPr lang="en-US" dirty="0">
                <a:solidFill>
                  <a:schemeClr val="tx1"/>
                </a:solidFill>
              </a:rPr>
              <a:t> </a:t>
            </a:r>
            <a:r>
              <a:rPr lang="en-US" dirty="0" err="1">
                <a:solidFill>
                  <a:schemeClr val="tx1"/>
                </a:solidFill>
              </a:rPr>
              <a:t>širši</a:t>
            </a:r>
            <a:r>
              <a:rPr lang="en-US" dirty="0">
                <a:solidFill>
                  <a:schemeClr val="tx1"/>
                </a:solidFill>
              </a:rPr>
              <a:t> </a:t>
            </a:r>
            <a:r>
              <a:rPr lang="en-US" dirty="0" err="1">
                <a:solidFill>
                  <a:schemeClr val="tx1"/>
                </a:solidFill>
              </a:rPr>
              <a:t>krog</a:t>
            </a:r>
            <a:r>
              <a:rPr lang="en-US" dirty="0">
                <a:solidFill>
                  <a:schemeClr val="tx1"/>
                </a:solidFill>
              </a:rPr>
              <a:t> </a:t>
            </a:r>
            <a:r>
              <a:rPr lang="en-US" dirty="0" err="1">
                <a:solidFill>
                  <a:schemeClr val="tx1"/>
                </a:solidFill>
              </a:rPr>
              <a:t>obiskovalcev</a:t>
            </a:r>
            <a:r>
              <a:rPr lang="en-US" dirty="0">
                <a:solidFill>
                  <a:schemeClr val="tx1"/>
                </a:solidFill>
              </a:rPr>
              <a:t>, </a:t>
            </a:r>
            <a:r>
              <a:rPr lang="en-US" dirty="0" err="1">
                <a:solidFill>
                  <a:schemeClr val="tx1"/>
                </a:solidFill>
              </a:rPr>
              <a:t>spodbuja</a:t>
            </a:r>
            <a:r>
              <a:rPr lang="en-US" dirty="0">
                <a:solidFill>
                  <a:schemeClr val="tx1"/>
                </a:solidFill>
              </a:rPr>
              <a:t> </a:t>
            </a:r>
            <a:r>
              <a:rPr lang="en-US" dirty="0" err="1">
                <a:solidFill>
                  <a:schemeClr val="tx1"/>
                </a:solidFill>
              </a:rPr>
              <a:t>zvestobo</a:t>
            </a:r>
            <a:r>
              <a:rPr lang="en-US" dirty="0">
                <a:solidFill>
                  <a:schemeClr val="tx1"/>
                </a:solidFill>
              </a:rPr>
              <a:t> in </a:t>
            </a:r>
            <a:r>
              <a:rPr lang="en-US" dirty="0" err="1">
                <a:solidFill>
                  <a:schemeClr val="tx1"/>
                </a:solidFill>
              </a:rPr>
              <a:t>izboljšuje</a:t>
            </a:r>
            <a:r>
              <a:rPr lang="en-US" dirty="0">
                <a:solidFill>
                  <a:schemeClr val="tx1"/>
                </a:solidFill>
              </a:rPr>
              <a:t> </a:t>
            </a:r>
            <a:r>
              <a:rPr lang="en-US" dirty="0" err="1">
                <a:solidFill>
                  <a:schemeClr val="tx1"/>
                </a:solidFill>
              </a:rPr>
              <a:t>splošno</a:t>
            </a:r>
            <a:r>
              <a:rPr lang="en-US" dirty="0">
                <a:solidFill>
                  <a:schemeClr val="tx1"/>
                </a:solidFill>
              </a:rPr>
              <a:t> </a:t>
            </a:r>
            <a:r>
              <a:rPr lang="en-US" dirty="0" err="1">
                <a:solidFill>
                  <a:schemeClr val="tx1"/>
                </a:solidFill>
              </a:rPr>
              <a:t>kakovost</a:t>
            </a:r>
            <a:r>
              <a:rPr lang="en-US" dirty="0">
                <a:solidFill>
                  <a:schemeClr val="tx1"/>
                </a:solidFill>
              </a:rPr>
              <a:t>, </a:t>
            </a:r>
            <a:r>
              <a:rPr lang="en-US" dirty="0" err="1">
                <a:solidFill>
                  <a:schemeClr val="tx1"/>
                </a:solidFill>
              </a:rPr>
              <a:t>kar</a:t>
            </a:r>
            <a:r>
              <a:rPr lang="en-US" dirty="0">
                <a:solidFill>
                  <a:schemeClr val="tx1"/>
                </a:solidFill>
              </a:rPr>
              <a:t> je </a:t>
            </a:r>
            <a:r>
              <a:rPr lang="en-US" dirty="0" err="1">
                <a:solidFill>
                  <a:schemeClr val="tx1"/>
                </a:solidFill>
              </a:rPr>
              <a:t>pametna</a:t>
            </a:r>
            <a:r>
              <a:rPr lang="en-US" dirty="0">
                <a:solidFill>
                  <a:schemeClr val="tx1"/>
                </a:solidFill>
              </a:rPr>
              <a:t> in </a:t>
            </a:r>
            <a:r>
              <a:rPr lang="en-US" dirty="0" err="1">
                <a:solidFill>
                  <a:schemeClr val="tx1"/>
                </a:solidFill>
              </a:rPr>
              <a:t>trajnostna</a:t>
            </a:r>
            <a:r>
              <a:rPr lang="en-US" dirty="0">
                <a:solidFill>
                  <a:schemeClr val="tx1"/>
                </a:solidFill>
              </a:rPr>
              <a:t> </a:t>
            </a:r>
            <a:r>
              <a:rPr lang="en-US" dirty="0" err="1">
                <a:solidFill>
                  <a:schemeClr val="tx1"/>
                </a:solidFill>
              </a:rPr>
              <a:t>poslovna</a:t>
            </a:r>
            <a:r>
              <a:rPr lang="en-US" dirty="0">
                <a:solidFill>
                  <a:schemeClr val="tx1"/>
                </a:solidFill>
              </a:rPr>
              <a:t> </a:t>
            </a:r>
            <a:r>
              <a:rPr lang="en-US" dirty="0" err="1">
                <a:solidFill>
                  <a:schemeClr val="tx1"/>
                </a:solidFill>
              </a:rPr>
              <a:t>odločitev</a:t>
            </a:r>
            <a:r>
              <a:rPr lang="en-US" dirty="0">
                <a:solidFill>
                  <a:schemeClr val="tx1"/>
                </a:solidFill>
              </a:rPr>
              <a:t>.</a:t>
            </a:r>
            <a:endParaRPr lang="sl-SI" dirty="0">
              <a:solidFill>
                <a:schemeClr val="tx1"/>
              </a:solidFill>
            </a:endParaRPr>
          </a:p>
          <a:p>
            <a:pPr marL="457200" indent="-457200">
              <a:buClr>
                <a:schemeClr val="bg2">
                  <a:lumMod val="50000"/>
                </a:schemeClr>
              </a:buClr>
              <a:buFont typeface="+mj-lt"/>
              <a:buAutoNum type="arabicParenR"/>
            </a:pPr>
            <a:r>
              <a:rPr lang="en-US" b="1" dirty="0" err="1">
                <a:solidFill>
                  <a:schemeClr val="bg2">
                    <a:lumMod val="50000"/>
                  </a:schemeClr>
                </a:solidFill>
              </a:rPr>
              <a:t>Oblikovanje</a:t>
            </a:r>
            <a:r>
              <a:rPr lang="en-US" b="1" dirty="0">
                <a:solidFill>
                  <a:schemeClr val="bg2">
                    <a:lumMod val="50000"/>
                  </a:schemeClr>
                </a:solidFill>
              </a:rPr>
              <a:t> za </a:t>
            </a:r>
            <a:r>
              <a:rPr lang="en-US" b="1" dirty="0" err="1">
                <a:solidFill>
                  <a:schemeClr val="bg2">
                    <a:lumMod val="50000"/>
                  </a:schemeClr>
                </a:solidFill>
              </a:rPr>
              <a:t>vključevanje</a:t>
            </a:r>
            <a:r>
              <a:rPr lang="en-US" b="1" dirty="0">
                <a:solidFill>
                  <a:schemeClr val="bg2">
                    <a:lumMod val="50000"/>
                  </a:schemeClr>
                </a:solidFill>
              </a:rPr>
              <a:t>: </a:t>
            </a:r>
            <a:r>
              <a:rPr lang="en-US" dirty="0" err="1">
                <a:solidFill>
                  <a:schemeClr val="tx1"/>
                </a:solidFill>
              </a:rPr>
              <a:t>Univerzalno</a:t>
            </a:r>
            <a:r>
              <a:rPr lang="en-US" dirty="0">
                <a:solidFill>
                  <a:schemeClr val="tx1"/>
                </a:solidFill>
              </a:rPr>
              <a:t> </a:t>
            </a:r>
            <a:r>
              <a:rPr lang="en-US" dirty="0" err="1">
                <a:solidFill>
                  <a:schemeClr val="tx1"/>
                </a:solidFill>
              </a:rPr>
              <a:t>oblikovanje</a:t>
            </a:r>
            <a:r>
              <a:rPr lang="en-US" dirty="0">
                <a:solidFill>
                  <a:schemeClr val="tx1"/>
                </a:solidFill>
              </a:rPr>
              <a:t> in </a:t>
            </a:r>
            <a:r>
              <a:rPr lang="en-US" dirty="0" err="1">
                <a:solidFill>
                  <a:schemeClr val="tx1"/>
                </a:solidFill>
              </a:rPr>
              <a:t>socialni</a:t>
            </a:r>
            <a:r>
              <a:rPr lang="en-US" dirty="0">
                <a:solidFill>
                  <a:schemeClr val="tx1"/>
                </a:solidFill>
              </a:rPr>
              <a:t> model </a:t>
            </a:r>
            <a:r>
              <a:rPr lang="en-US" dirty="0" err="1">
                <a:solidFill>
                  <a:schemeClr val="tx1"/>
                </a:solidFill>
              </a:rPr>
              <a:t>invalidnosti</a:t>
            </a:r>
            <a:r>
              <a:rPr lang="en-US" dirty="0">
                <a:solidFill>
                  <a:schemeClr val="tx1"/>
                </a:solidFill>
              </a:rPr>
              <a:t> </a:t>
            </a:r>
            <a:r>
              <a:rPr lang="en-US" dirty="0" err="1">
                <a:solidFill>
                  <a:schemeClr val="tx1"/>
                </a:solidFill>
              </a:rPr>
              <a:t>pomagata</a:t>
            </a:r>
            <a:r>
              <a:rPr lang="en-US" dirty="0">
                <a:solidFill>
                  <a:schemeClr val="tx1"/>
                </a:solidFill>
              </a:rPr>
              <a:t> </a:t>
            </a:r>
            <a:r>
              <a:rPr lang="en-US" dirty="0" err="1">
                <a:solidFill>
                  <a:schemeClr val="tx1"/>
                </a:solidFill>
              </a:rPr>
              <a:t>osebju</a:t>
            </a:r>
            <a:r>
              <a:rPr lang="en-US" dirty="0">
                <a:solidFill>
                  <a:schemeClr val="tx1"/>
                </a:solidFill>
              </a:rPr>
              <a:t> </a:t>
            </a:r>
            <a:r>
              <a:rPr lang="en-US" dirty="0" err="1">
                <a:solidFill>
                  <a:schemeClr val="tx1"/>
                </a:solidFill>
              </a:rPr>
              <a:t>načrtovati</a:t>
            </a:r>
            <a:r>
              <a:rPr lang="en-US" dirty="0">
                <a:solidFill>
                  <a:schemeClr val="tx1"/>
                </a:solidFill>
              </a:rPr>
              <a:t> </a:t>
            </a:r>
            <a:r>
              <a:rPr lang="en-US" dirty="0" err="1">
                <a:solidFill>
                  <a:schemeClr val="tx1"/>
                </a:solidFill>
              </a:rPr>
              <a:t>izkušnje</a:t>
            </a:r>
            <a:r>
              <a:rPr lang="en-US" dirty="0">
                <a:solidFill>
                  <a:schemeClr val="tx1"/>
                </a:solidFill>
              </a:rPr>
              <a:t>, ki </a:t>
            </a:r>
            <a:r>
              <a:rPr lang="en-US" dirty="0" err="1">
                <a:solidFill>
                  <a:schemeClr val="tx1"/>
                </a:solidFill>
              </a:rPr>
              <a:t>zgodaj</a:t>
            </a:r>
            <a:r>
              <a:rPr lang="en-US" dirty="0">
                <a:solidFill>
                  <a:schemeClr val="tx1"/>
                </a:solidFill>
              </a:rPr>
              <a:t> </a:t>
            </a:r>
            <a:r>
              <a:rPr lang="en-US" dirty="0" err="1">
                <a:solidFill>
                  <a:schemeClr val="tx1"/>
                </a:solidFill>
              </a:rPr>
              <a:t>odpravljajo</a:t>
            </a:r>
            <a:r>
              <a:rPr lang="en-US" dirty="0">
                <a:solidFill>
                  <a:schemeClr val="tx1"/>
                </a:solidFill>
              </a:rPr>
              <a:t> </a:t>
            </a:r>
            <a:r>
              <a:rPr lang="en-US" dirty="0" err="1">
                <a:solidFill>
                  <a:schemeClr val="tx1"/>
                </a:solidFill>
              </a:rPr>
              <a:t>ovire</a:t>
            </a:r>
            <a:r>
              <a:rPr lang="en-US" dirty="0">
                <a:solidFill>
                  <a:schemeClr val="tx1"/>
                </a:solidFill>
              </a:rPr>
              <a:t> in se </a:t>
            </a:r>
            <a:r>
              <a:rPr lang="en-US" dirty="0" err="1">
                <a:solidFill>
                  <a:schemeClr val="tx1"/>
                </a:solidFill>
              </a:rPr>
              <a:t>osredotočajo</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prilagajanje</a:t>
            </a:r>
            <a:r>
              <a:rPr lang="en-US" dirty="0">
                <a:solidFill>
                  <a:schemeClr val="tx1"/>
                </a:solidFill>
              </a:rPr>
              <a:t> </a:t>
            </a:r>
            <a:r>
              <a:rPr lang="en-US" dirty="0" err="1">
                <a:solidFill>
                  <a:schemeClr val="tx1"/>
                </a:solidFill>
              </a:rPr>
              <a:t>okolja</a:t>
            </a:r>
            <a:r>
              <a:rPr lang="en-US" dirty="0">
                <a:solidFill>
                  <a:schemeClr val="tx1"/>
                </a:solidFill>
              </a:rPr>
              <a:t> in </a:t>
            </a:r>
            <a:r>
              <a:rPr lang="en-US" dirty="0" err="1">
                <a:solidFill>
                  <a:schemeClr val="tx1"/>
                </a:solidFill>
              </a:rPr>
              <a:t>odnosov</a:t>
            </a:r>
            <a:r>
              <a:rPr lang="en-US" dirty="0">
                <a:solidFill>
                  <a:schemeClr val="tx1"/>
                </a:solidFill>
              </a:rPr>
              <a:t>, ne pa </a:t>
            </a:r>
            <a:r>
              <a:rPr lang="en-US" dirty="0" err="1">
                <a:solidFill>
                  <a:schemeClr val="tx1"/>
                </a:solidFill>
              </a:rPr>
              <a:t>na</a:t>
            </a:r>
            <a:r>
              <a:rPr lang="en-US" dirty="0">
                <a:solidFill>
                  <a:schemeClr val="tx1"/>
                </a:solidFill>
              </a:rPr>
              <a:t> </a:t>
            </a:r>
            <a:r>
              <a:rPr lang="en-US" dirty="0" err="1">
                <a:solidFill>
                  <a:schemeClr val="tx1"/>
                </a:solidFill>
              </a:rPr>
              <a:t>ljudi</a:t>
            </a:r>
            <a:r>
              <a:rPr lang="en-US" dirty="0">
                <a:solidFill>
                  <a:schemeClr val="tx1"/>
                </a:solidFill>
              </a:rPr>
              <a:t>.</a:t>
            </a:r>
            <a:endParaRPr lang="sl-SI" dirty="0">
              <a:solidFill>
                <a:schemeClr val="tx1"/>
              </a:solidFill>
            </a:endParaRPr>
          </a:p>
          <a:p>
            <a:pPr marL="457200" indent="-457200">
              <a:buClr>
                <a:schemeClr val="bg2">
                  <a:lumMod val="50000"/>
                </a:schemeClr>
              </a:buClr>
              <a:buFont typeface="+mj-lt"/>
              <a:buAutoNum type="arabicParenR"/>
            </a:pPr>
            <a:r>
              <a:rPr lang="en-US" b="1" dirty="0" err="1">
                <a:solidFill>
                  <a:schemeClr val="bg2">
                    <a:lumMod val="50000"/>
                  </a:schemeClr>
                </a:solidFill>
              </a:rPr>
              <a:t>Razumevanje</a:t>
            </a:r>
            <a:r>
              <a:rPr lang="en-US" b="1" dirty="0">
                <a:solidFill>
                  <a:schemeClr val="bg2">
                    <a:lumMod val="50000"/>
                  </a:schemeClr>
                </a:solidFill>
              </a:rPr>
              <a:t> </a:t>
            </a:r>
            <a:r>
              <a:rPr lang="en-US" b="1" dirty="0" err="1">
                <a:solidFill>
                  <a:schemeClr val="bg2">
                    <a:lumMod val="50000"/>
                  </a:schemeClr>
                </a:solidFill>
              </a:rPr>
              <a:t>raznolikih</a:t>
            </a:r>
            <a:r>
              <a:rPr lang="en-US" b="1" dirty="0">
                <a:solidFill>
                  <a:schemeClr val="bg2">
                    <a:lumMod val="50000"/>
                  </a:schemeClr>
                </a:solidFill>
              </a:rPr>
              <a:t> </a:t>
            </a:r>
            <a:r>
              <a:rPr lang="en-US" b="1" dirty="0" err="1">
                <a:solidFill>
                  <a:schemeClr val="bg2">
                    <a:lumMod val="50000"/>
                  </a:schemeClr>
                </a:solidFill>
              </a:rPr>
              <a:t>potreb</a:t>
            </a:r>
            <a:r>
              <a:rPr lang="en-US" b="1" dirty="0">
                <a:solidFill>
                  <a:schemeClr val="bg2">
                    <a:lumMod val="50000"/>
                  </a:schemeClr>
                </a:solidFill>
              </a:rPr>
              <a:t>: </a:t>
            </a:r>
            <a:r>
              <a:rPr lang="en-US" dirty="0" err="1">
                <a:solidFill>
                  <a:schemeClr val="tx1"/>
                </a:solidFill>
              </a:rPr>
              <a:t>Potrebe</a:t>
            </a:r>
            <a:r>
              <a:rPr lang="en-US" dirty="0">
                <a:solidFill>
                  <a:schemeClr val="tx1"/>
                </a:solidFill>
              </a:rPr>
              <a:t> po </a:t>
            </a:r>
            <a:r>
              <a:rPr lang="en-US" dirty="0" err="1">
                <a:solidFill>
                  <a:schemeClr val="tx1"/>
                </a:solidFill>
              </a:rPr>
              <a:t>dostopnosti</a:t>
            </a:r>
            <a:r>
              <a:rPr lang="en-US" dirty="0">
                <a:solidFill>
                  <a:schemeClr val="tx1"/>
                </a:solidFill>
              </a:rPr>
              <a:t> se </a:t>
            </a:r>
            <a:r>
              <a:rPr lang="en-US" dirty="0" err="1">
                <a:solidFill>
                  <a:schemeClr val="tx1"/>
                </a:solidFill>
              </a:rPr>
              <a:t>močno</a:t>
            </a:r>
            <a:r>
              <a:rPr lang="en-US" dirty="0">
                <a:solidFill>
                  <a:schemeClr val="tx1"/>
                </a:solidFill>
              </a:rPr>
              <a:t> </a:t>
            </a:r>
            <a:r>
              <a:rPr lang="en-US" dirty="0" err="1">
                <a:solidFill>
                  <a:schemeClr val="tx1"/>
                </a:solidFill>
              </a:rPr>
              <a:t>razlikujejo</a:t>
            </a:r>
            <a:r>
              <a:rPr lang="en-US" dirty="0">
                <a:solidFill>
                  <a:schemeClr val="tx1"/>
                </a:solidFill>
              </a:rPr>
              <a:t>, </a:t>
            </a:r>
            <a:r>
              <a:rPr lang="en-US" dirty="0" err="1">
                <a:solidFill>
                  <a:schemeClr val="tx1"/>
                </a:solidFill>
              </a:rPr>
              <a:t>vendar</a:t>
            </a:r>
            <a:r>
              <a:rPr lang="en-US" dirty="0">
                <a:solidFill>
                  <a:schemeClr val="tx1"/>
                </a:solidFill>
              </a:rPr>
              <a:t> </a:t>
            </a:r>
            <a:r>
              <a:rPr lang="en-US" dirty="0" err="1">
                <a:solidFill>
                  <a:schemeClr val="tx1"/>
                </a:solidFill>
              </a:rPr>
              <a:t>številne</a:t>
            </a:r>
            <a:r>
              <a:rPr lang="en-US" dirty="0">
                <a:solidFill>
                  <a:schemeClr val="tx1"/>
                </a:solidFill>
              </a:rPr>
              <a:t> </a:t>
            </a:r>
            <a:r>
              <a:rPr lang="en-US" dirty="0" err="1">
                <a:solidFill>
                  <a:schemeClr val="tx1"/>
                </a:solidFill>
              </a:rPr>
              <a:t>premišljene</a:t>
            </a:r>
            <a:r>
              <a:rPr lang="en-US" dirty="0">
                <a:solidFill>
                  <a:schemeClr val="tx1"/>
                </a:solidFill>
              </a:rPr>
              <a:t> </a:t>
            </a:r>
            <a:r>
              <a:rPr lang="en-US" dirty="0" err="1">
                <a:solidFill>
                  <a:schemeClr val="tx1"/>
                </a:solidFill>
              </a:rPr>
              <a:t>rešitve</a:t>
            </a:r>
            <a:r>
              <a:rPr lang="en-US" dirty="0">
                <a:solidFill>
                  <a:schemeClr val="tx1"/>
                </a:solidFill>
              </a:rPr>
              <a:t> </a:t>
            </a:r>
            <a:r>
              <a:rPr lang="en-US" dirty="0" err="1">
                <a:solidFill>
                  <a:schemeClr val="tx1"/>
                </a:solidFill>
              </a:rPr>
              <a:t>hkrati</a:t>
            </a:r>
            <a:r>
              <a:rPr lang="en-US" dirty="0">
                <a:solidFill>
                  <a:schemeClr val="tx1"/>
                </a:solidFill>
              </a:rPr>
              <a:t> </a:t>
            </a:r>
            <a:r>
              <a:rPr lang="en-US" dirty="0" err="1">
                <a:solidFill>
                  <a:schemeClr val="tx1"/>
                </a:solidFill>
              </a:rPr>
              <a:t>podpirajo</a:t>
            </a:r>
            <a:r>
              <a:rPr lang="en-US" dirty="0">
                <a:solidFill>
                  <a:schemeClr val="tx1"/>
                </a:solidFill>
              </a:rPr>
              <a:t> </a:t>
            </a:r>
            <a:r>
              <a:rPr lang="en-US" dirty="0" err="1">
                <a:solidFill>
                  <a:schemeClr val="tx1"/>
                </a:solidFill>
              </a:rPr>
              <a:t>več</a:t>
            </a:r>
            <a:r>
              <a:rPr lang="en-US" dirty="0">
                <a:solidFill>
                  <a:schemeClr val="tx1"/>
                </a:solidFill>
              </a:rPr>
              <a:t> </a:t>
            </a:r>
            <a:r>
              <a:rPr lang="en-US" dirty="0" err="1">
                <a:solidFill>
                  <a:schemeClr val="tx1"/>
                </a:solidFill>
              </a:rPr>
              <a:t>obiskovalcev</a:t>
            </a:r>
            <a:r>
              <a:rPr lang="en-US" dirty="0">
                <a:solidFill>
                  <a:schemeClr val="tx1"/>
                </a:solidFill>
              </a:rPr>
              <a:t> in </a:t>
            </a:r>
            <a:r>
              <a:rPr lang="en-US" dirty="0" err="1">
                <a:solidFill>
                  <a:schemeClr val="tx1"/>
                </a:solidFill>
              </a:rPr>
              <a:t>izboljšujejo</a:t>
            </a:r>
            <a:r>
              <a:rPr lang="en-US" dirty="0">
                <a:solidFill>
                  <a:schemeClr val="tx1"/>
                </a:solidFill>
              </a:rPr>
              <a:t> </a:t>
            </a:r>
            <a:r>
              <a:rPr lang="en-US" dirty="0" err="1">
                <a:solidFill>
                  <a:schemeClr val="tx1"/>
                </a:solidFill>
              </a:rPr>
              <a:t>celotno</a:t>
            </a:r>
            <a:r>
              <a:rPr lang="en-US" dirty="0">
                <a:solidFill>
                  <a:schemeClr val="tx1"/>
                </a:solidFill>
              </a:rPr>
              <a:t> </a:t>
            </a:r>
            <a:r>
              <a:rPr lang="en-US" dirty="0" err="1">
                <a:solidFill>
                  <a:schemeClr val="tx1"/>
                </a:solidFill>
              </a:rPr>
              <a:t>izkušnjo</a:t>
            </a:r>
            <a:r>
              <a:rPr lang="en-US" dirty="0">
                <a:solidFill>
                  <a:schemeClr val="tx1"/>
                </a:solidFill>
              </a:rPr>
              <a:t> </a:t>
            </a:r>
            <a:r>
              <a:rPr lang="en-US" dirty="0" err="1">
                <a:solidFill>
                  <a:schemeClr val="tx1"/>
                </a:solidFill>
              </a:rPr>
              <a:t>obiska</a:t>
            </a:r>
            <a:r>
              <a:rPr lang="en-US" dirty="0">
                <a:solidFill>
                  <a:schemeClr val="tx1"/>
                </a:solidFill>
              </a:rPr>
              <a:t>.</a:t>
            </a:r>
            <a:endParaRPr lang="sl-SI" dirty="0">
              <a:solidFill>
                <a:schemeClr val="tx1"/>
              </a:solidFill>
            </a:endParaRPr>
          </a:p>
          <a:p>
            <a:pPr marL="457200" indent="-457200">
              <a:buClr>
                <a:schemeClr val="bg2">
                  <a:lumMod val="50000"/>
                </a:schemeClr>
              </a:buClr>
              <a:buFont typeface="+mj-lt"/>
              <a:buAutoNum type="arabicParenR"/>
            </a:pPr>
            <a:r>
              <a:rPr lang="en-US" b="1" dirty="0" err="1">
                <a:solidFill>
                  <a:schemeClr val="bg2">
                    <a:lumMod val="50000"/>
                  </a:schemeClr>
                </a:solidFill>
              </a:rPr>
              <a:t>Moč</a:t>
            </a:r>
            <a:r>
              <a:rPr lang="en-US" b="1" dirty="0">
                <a:solidFill>
                  <a:schemeClr val="bg2">
                    <a:lumMod val="50000"/>
                  </a:schemeClr>
                </a:solidFill>
              </a:rPr>
              <a:t> </a:t>
            </a:r>
            <a:r>
              <a:rPr lang="en-US" b="1" dirty="0" err="1">
                <a:solidFill>
                  <a:schemeClr val="bg2">
                    <a:lumMod val="50000"/>
                  </a:schemeClr>
                </a:solidFill>
              </a:rPr>
              <a:t>odnosa</a:t>
            </a:r>
            <a:r>
              <a:rPr lang="en-US" b="1" dirty="0">
                <a:solidFill>
                  <a:schemeClr val="bg2">
                    <a:lumMod val="50000"/>
                  </a:schemeClr>
                </a:solidFill>
              </a:rPr>
              <a:t> in </a:t>
            </a:r>
            <a:r>
              <a:rPr lang="en-US" b="1" dirty="0" err="1">
                <a:solidFill>
                  <a:schemeClr val="bg2">
                    <a:lumMod val="50000"/>
                  </a:schemeClr>
                </a:solidFill>
              </a:rPr>
              <a:t>storitev</a:t>
            </a:r>
            <a:r>
              <a:rPr lang="en-US" b="1" dirty="0">
                <a:solidFill>
                  <a:schemeClr val="bg2">
                    <a:lumMod val="50000"/>
                  </a:schemeClr>
                </a:solidFill>
              </a:rPr>
              <a:t>: </a:t>
            </a:r>
            <a:r>
              <a:rPr lang="en-US" dirty="0" err="1">
                <a:solidFill>
                  <a:schemeClr val="tx1"/>
                </a:solidFill>
              </a:rPr>
              <a:t>Način</a:t>
            </a:r>
            <a:r>
              <a:rPr lang="en-US" dirty="0">
                <a:solidFill>
                  <a:schemeClr val="tx1"/>
                </a:solidFill>
              </a:rPr>
              <a:t>, </a:t>
            </a:r>
            <a:r>
              <a:rPr lang="en-US" dirty="0" err="1">
                <a:solidFill>
                  <a:schemeClr val="tx1"/>
                </a:solidFill>
              </a:rPr>
              <a:t>kako</a:t>
            </a:r>
            <a:r>
              <a:rPr lang="en-US" dirty="0">
                <a:solidFill>
                  <a:schemeClr val="tx1"/>
                </a:solidFill>
              </a:rPr>
              <a:t> </a:t>
            </a:r>
            <a:r>
              <a:rPr lang="en-US" dirty="0" err="1">
                <a:solidFill>
                  <a:schemeClr val="tx1"/>
                </a:solidFill>
              </a:rPr>
              <a:t>osebje</a:t>
            </a:r>
            <a:r>
              <a:rPr lang="en-US" dirty="0">
                <a:solidFill>
                  <a:schemeClr val="tx1"/>
                </a:solidFill>
              </a:rPr>
              <a:t> </a:t>
            </a:r>
            <a:r>
              <a:rPr lang="en-US" dirty="0" err="1">
                <a:solidFill>
                  <a:schemeClr val="tx1"/>
                </a:solidFill>
              </a:rPr>
              <a:t>komunicira</a:t>
            </a:r>
            <a:r>
              <a:rPr lang="en-US" dirty="0">
                <a:solidFill>
                  <a:schemeClr val="tx1"/>
                </a:solidFill>
              </a:rPr>
              <a:t>, </a:t>
            </a:r>
            <a:r>
              <a:rPr lang="en-US" dirty="0" err="1">
                <a:solidFill>
                  <a:schemeClr val="tx1"/>
                </a:solidFill>
              </a:rPr>
              <a:t>posluša</a:t>
            </a:r>
            <a:r>
              <a:rPr lang="en-US" dirty="0">
                <a:solidFill>
                  <a:schemeClr val="tx1"/>
                </a:solidFill>
              </a:rPr>
              <a:t> in </a:t>
            </a:r>
            <a:r>
              <a:rPr lang="en-US" dirty="0" err="1">
                <a:solidFill>
                  <a:schemeClr val="tx1"/>
                </a:solidFill>
              </a:rPr>
              <a:t>odgovarja</a:t>
            </a:r>
            <a:r>
              <a:rPr lang="en-US" dirty="0">
                <a:solidFill>
                  <a:schemeClr val="tx1"/>
                </a:solidFill>
              </a:rPr>
              <a:t>, je </a:t>
            </a:r>
            <a:r>
              <a:rPr lang="en-US" dirty="0" err="1">
                <a:solidFill>
                  <a:schemeClr val="tx1"/>
                </a:solidFill>
              </a:rPr>
              <a:t>pogosto</a:t>
            </a:r>
            <a:r>
              <a:rPr lang="en-US" dirty="0">
                <a:solidFill>
                  <a:schemeClr val="tx1"/>
                </a:solidFill>
              </a:rPr>
              <a:t> </a:t>
            </a:r>
            <a:r>
              <a:rPr lang="en-US" dirty="0" err="1">
                <a:solidFill>
                  <a:schemeClr val="tx1"/>
                </a:solidFill>
              </a:rPr>
              <a:t>enako</a:t>
            </a:r>
            <a:r>
              <a:rPr lang="en-US" dirty="0">
                <a:solidFill>
                  <a:schemeClr val="tx1"/>
                </a:solidFill>
              </a:rPr>
              <a:t> </a:t>
            </a:r>
            <a:r>
              <a:rPr lang="en-US" dirty="0" err="1">
                <a:solidFill>
                  <a:schemeClr val="tx1"/>
                </a:solidFill>
              </a:rPr>
              <a:t>pomemben</a:t>
            </a:r>
            <a:r>
              <a:rPr lang="en-US" dirty="0">
                <a:solidFill>
                  <a:schemeClr val="tx1"/>
                </a:solidFill>
              </a:rPr>
              <a:t> </a:t>
            </a:r>
            <a:r>
              <a:rPr lang="en-US" dirty="0" err="1">
                <a:solidFill>
                  <a:schemeClr val="tx1"/>
                </a:solidFill>
              </a:rPr>
              <a:t>kot</a:t>
            </a:r>
            <a:r>
              <a:rPr lang="en-US" dirty="0">
                <a:solidFill>
                  <a:schemeClr val="tx1"/>
                </a:solidFill>
              </a:rPr>
              <a:t> </a:t>
            </a:r>
            <a:r>
              <a:rPr lang="en-US" dirty="0" err="1">
                <a:solidFill>
                  <a:schemeClr val="tx1"/>
                </a:solidFill>
              </a:rPr>
              <a:t>fizični</a:t>
            </a:r>
            <a:r>
              <a:rPr lang="en-US" dirty="0">
                <a:solidFill>
                  <a:schemeClr val="tx1"/>
                </a:solidFill>
              </a:rPr>
              <a:t> </a:t>
            </a:r>
            <a:r>
              <a:rPr lang="en-US" dirty="0" err="1">
                <a:solidFill>
                  <a:schemeClr val="tx1"/>
                </a:solidFill>
              </a:rPr>
              <a:t>dostop</a:t>
            </a:r>
            <a:r>
              <a:rPr lang="en-US" dirty="0">
                <a:solidFill>
                  <a:schemeClr val="tx1"/>
                </a:solidFill>
              </a:rPr>
              <a:t>, </a:t>
            </a:r>
            <a:r>
              <a:rPr lang="en-US" dirty="0" err="1">
                <a:solidFill>
                  <a:schemeClr val="tx1"/>
                </a:solidFill>
              </a:rPr>
              <a:t>saj</a:t>
            </a:r>
            <a:r>
              <a:rPr lang="en-US" dirty="0">
                <a:solidFill>
                  <a:schemeClr val="tx1"/>
                </a:solidFill>
              </a:rPr>
              <a:t> </a:t>
            </a:r>
            <a:r>
              <a:rPr lang="en-US" dirty="0" err="1">
                <a:solidFill>
                  <a:schemeClr val="tx1"/>
                </a:solidFill>
              </a:rPr>
              <a:t>vpliva</a:t>
            </a:r>
            <a:r>
              <a:rPr lang="en-US" dirty="0">
                <a:solidFill>
                  <a:schemeClr val="tx1"/>
                </a:solidFill>
              </a:rPr>
              <a:t> </a:t>
            </a:r>
            <a:r>
              <a:rPr lang="en-US" dirty="0" err="1">
                <a:solidFill>
                  <a:schemeClr val="tx1"/>
                </a:solidFill>
              </a:rPr>
              <a:t>na</a:t>
            </a:r>
            <a:r>
              <a:rPr lang="en-US" dirty="0">
                <a:solidFill>
                  <a:schemeClr val="tx1"/>
                </a:solidFill>
              </a:rPr>
              <a:t> to, </a:t>
            </a:r>
            <a:r>
              <a:rPr lang="en-US" dirty="0" err="1">
                <a:solidFill>
                  <a:schemeClr val="tx1"/>
                </a:solidFill>
              </a:rPr>
              <a:t>ali</a:t>
            </a:r>
            <a:r>
              <a:rPr lang="en-US" dirty="0">
                <a:solidFill>
                  <a:schemeClr val="tx1"/>
                </a:solidFill>
              </a:rPr>
              <a:t> se </a:t>
            </a:r>
            <a:r>
              <a:rPr lang="en-US" dirty="0" err="1">
                <a:solidFill>
                  <a:schemeClr val="tx1"/>
                </a:solidFill>
              </a:rPr>
              <a:t>obiskovalci</a:t>
            </a:r>
            <a:r>
              <a:rPr lang="en-US" dirty="0">
                <a:solidFill>
                  <a:schemeClr val="tx1"/>
                </a:solidFill>
              </a:rPr>
              <a:t> </a:t>
            </a:r>
            <a:r>
              <a:rPr lang="en-US" dirty="0" err="1">
                <a:solidFill>
                  <a:schemeClr val="tx1"/>
                </a:solidFill>
              </a:rPr>
              <a:t>počutijo</a:t>
            </a:r>
            <a:r>
              <a:rPr lang="en-US" dirty="0">
                <a:solidFill>
                  <a:schemeClr val="tx1"/>
                </a:solidFill>
              </a:rPr>
              <a:t> </a:t>
            </a:r>
            <a:r>
              <a:rPr lang="en-US" dirty="0" err="1">
                <a:solidFill>
                  <a:schemeClr val="tx1"/>
                </a:solidFill>
              </a:rPr>
              <a:t>resnično</a:t>
            </a:r>
            <a:r>
              <a:rPr lang="en-US" dirty="0">
                <a:solidFill>
                  <a:schemeClr val="tx1"/>
                </a:solidFill>
              </a:rPr>
              <a:t> </a:t>
            </a:r>
            <a:r>
              <a:rPr lang="en-US" dirty="0" err="1">
                <a:solidFill>
                  <a:schemeClr val="tx1"/>
                </a:solidFill>
              </a:rPr>
              <a:t>dobrodošli</a:t>
            </a:r>
            <a:r>
              <a:rPr lang="en-US" dirty="0">
                <a:solidFill>
                  <a:schemeClr val="tx1"/>
                </a:solidFill>
              </a:rPr>
              <a:t>.</a:t>
            </a:r>
          </a:p>
        </p:txBody>
      </p:sp>
    </p:spTree>
    <p:extLst>
      <p:ext uri="{BB962C8B-B14F-4D97-AF65-F5344CB8AC3E}">
        <p14:creationId xmlns:p14="http://schemas.microsoft.com/office/powerpoint/2010/main" val="2382382998"/>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C7982B-C8B2-D821-F153-08951E75AF41}"/>
              </a:ext>
            </a:extLst>
          </p:cNvPr>
          <p:cNvSpPr>
            <a:spLocks noGrp="1"/>
          </p:cNvSpPr>
          <p:nvPr>
            <p:ph type="title"/>
          </p:nvPr>
        </p:nvSpPr>
        <p:spPr>
          <a:xfrm>
            <a:off x="433754" y="2937217"/>
            <a:ext cx="3200400" cy="846406"/>
          </a:xfrm>
        </p:spPr>
        <p:txBody>
          <a:bodyPr anchor="ctr">
            <a:normAutofit/>
          </a:bodyPr>
          <a:lstStyle/>
          <a:p>
            <a:r>
              <a:rPr lang="sl-SI" sz="4400" dirty="0"/>
              <a:t>Hvala</a:t>
            </a:r>
            <a:r>
              <a:rPr lang="en-US" sz="4400" dirty="0"/>
              <a:t>!</a:t>
            </a:r>
          </a:p>
        </p:txBody>
      </p:sp>
      <p:sp>
        <p:nvSpPr>
          <p:cNvPr id="5" name="Content Placeholder 4">
            <a:extLst>
              <a:ext uri="{FF2B5EF4-FFF2-40B4-BE49-F238E27FC236}">
                <a16:creationId xmlns:a16="http://schemas.microsoft.com/office/drawing/2014/main" id="{C3AE102F-0835-84F6-154D-348D4DA6DA45}"/>
              </a:ext>
            </a:extLst>
          </p:cNvPr>
          <p:cNvSpPr>
            <a:spLocks noGrp="1"/>
          </p:cNvSpPr>
          <p:nvPr>
            <p:ph idx="1"/>
          </p:nvPr>
        </p:nvSpPr>
        <p:spPr/>
        <p:txBody>
          <a:bodyPr anchor="ctr">
            <a:normAutofit/>
          </a:bodyPr>
          <a:lstStyle/>
          <a:p>
            <a:r>
              <a:rPr lang="en-US" sz="3200" dirty="0" err="1"/>
              <a:t>Imate</a:t>
            </a:r>
            <a:r>
              <a:rPr lang="en-US" sz="3200" dirty="0"/>
              <a:t> </a:t>
            </a:r>
            <a:r>
              <a:rPr lang="en-US" sz="3200" dirty="0" err="1"/>
              <a:t>kakšna</a:t>
            </a:r>
            <a:r>
              <a:rPr lang="en-US" sz="3200" dirty="0"/>
              <a:t> </a:t>
            </a:r>
            <a:r>
              <a:rPr lang="en-US" sz="3200" dirty="0" err="1"/>
              <a:t>vprašanja</a:t>
            </a:r>
            <a:r>
              <a:rPr lang="en-US" sz="3200" dirty="0"/>
              <a:t>?</a:t>
            </a:r>
            <a:endParaRPr lang="sl-SI" sz="3200" dirty="0"/>
          </a:p>
          <a:p>
            <a:r>
              <a:rPr lang="en-US" sz="3200" dirty="0"/>
              <a:t>Kaj vas je </a:t>
            </a:r>
            <a:r>
              <a:rPr lang="en-US" sz="3200" dirty="0" err="1"/>
              <a:t>presenetilo</a:t>
            </a:r>
            <a:r>
              <a:rPr lang="en-US" sz="3200" dirty="0"/>
              <a:t> </a:t>
            </a:r>
            <a:r>
              <a:rPr lang="en-US" sz="3200" dirty="0" err="1"/>
              <a:t>ali</a:t>
            </a:r>
            <a:r>
              <a:rPr lang="en-US" sz="3200" dirty="0"/>
              <a:t> </a:t>
            </a:r>
            <a:r>
              <a:rPr lang="en-US" sz="3200" dirty="0" err="1"/>
              <a:t>bilo</a:t>
            </a:r>
            <a:r>
              <a:rPr lang="en-US" sz="3200" dirty="0"/>
              <a:t> za vas </a:t>
            </a:r>
            <a:r>
              <a:rPr lang="en-US" sz="3200" dirty="0" err="1"/>
              <a:t>nekaj</a:t>
            </a:r>
            <a:r>
              <a:rPr lang="en-US" sz="3200" dirty="0"/>
              <a:t> </a:t>
            </a:r>
            <a:r>
              <a:rPr lang="en-US" sz="3200" dirty="0" err="1"/>
              <a:t>novega</a:t>
            </a:r>
            <a:r>
              <a:rPr lang="en-US" sz="3200" dirty="0"/>
              <a:t>?</a:t>
            </a:r>
          </a:p>
        </p:txBody>
      </p:sp>
    </p:spTree>
    <p:extLst>
      <p:ext uri="{BB962C8B-B14F-4D97-AF65-F5344CB8AC3E}">
        <p14:creationId xmlns:p14="http://schemas.microsoft.com/office/powerpoint/2010/main" val="251706024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952915-D66F-3780-D2A6-795A707D03C6}"/>
              </a:ext>
            </a:extLst>
          </p:cNvPr>
          <p:cNvSpPr>
            <a:spLocks noGrp="1"/>
          </p:cNvSpPr>
          <p:nvPr>
            <p:ph type="ctrTitle"/>
          </p:nvPr>
        </p:nvSpPr>
        <p:spPr/>
        <p:txBody>
          <a:bodyPr/>
          <a:lstStyle/>
          <a:p>
            <a:r>
              <a:rPr lang="en-GB" dirty="0"/>
              <a:t>MODUL 1: </a:t>
            </a:r>
            <a:r>
              <a:rPr lang="en-GB" dirty="0" err="1"/>
              <a:t>Uvod</a:t>
            </a:r>
            <a:r>
              <a:rPr lang="en-GB" dirty="0"/>
              <a:t> v </a:t>
            </a:r>
            <a:r>
              <a:rPr lang="en-GB" dirty="0" err="1"/>
              <a:t>dostopni</a:t>
            </a:r>
            <a:r>
              <a:rPr lang="en-GB" dirty="0"/>
              <a:t> </a:t>
            </a:r>
            <a:r>
              <a:rPr lang="en-GB" dirty="0" err="1"/>
              <a:t>turizem</a:t>
            </a:r>
            <a:r>
              <a:rPr lang="en-GB" dirty="0"/>
              <a:t> in </a:t>
            </a:r>
            <a:r>
              <a:rPr lang="en-GB" dirty="0" err="1"/>
              <a:t>vključujočo</a:t>
            </a:r>
            <a:r>
              <a:rPr lang="en-GB" dirty="0"/>
              <a:t> </a:t>
            </a:r>
            <a:r>
              <a:rPr lang="en-GB" dirty="0" err="1"/>
              <a:t>storitev</a:t>
            </a:r>
            <a:r>
              <a:rPr lang="en-GB" dirty="0"/>
              <a:t> za </a:t>
            </a:r>
            <a:r>
              <a:rPr lang="en-GB" dirty="0" err="1"/>
              <a:t>stranke</a:t>
            </a:r>
            <a:endParaRPr lang="en-US" dirty="0"/>
          </a:p>
        </p:txBody>
      </p:sp>
      <p:sp>
        <p:nvSpPr>
          <p:cNvPr id="5" name="Subtitle 4">
            <a:extLst>
              <a:ext uri="{FF2B5EF4-FFF2-40B4-BE49-F238E27FC236}">
                <a16:creationId xmlns:a16="http://schemas.microsoft.com/office/drawing/2014/main" id="{2322DE57-8FF2-A2BA-1C45-DB199A692D6A}"/>
              </a:ext>
            </a:extLst>
          </p:cNvPr>
          <p:cNvSpPr>
            <a:spLocks noGrp="1"/>
          </p:cNvSpPr>
          <p:nvPr>
            <p:ph type="subTitle" idx="1"/>
          </p:nvPr>
        </p:nvSpPr>
        <p:spPr/>
        <p:txBody>
          <a:bodyPr/>
          <a:lstStyle/>
          <a:p>
            <a:r>
              <a:rPr lang="en-GB" dirty="0"/>
              <a:t>Accessible Cultural Tourism Train-the-Trainer Program</a:t>
            </a:r>
          </a:p>
          <a:p>
            <a:r>
              <a:rPr lang="en-GB" dirty="0"/>
              <a:t>Project: TACT - Training for Accessible Cultural Tourism</a:t>
            </a:r>
            <a:endParaRPr lang="en-US" dirty="0"/>
          </a:p>
        </p:txBody>
      </p:sp>
      <p:pic>
        <p:nvPicPr>
          <p:cNvPr id="6" name="Graphic 1">
            <a:extLst>
              <a:ext uri="{FF2B5EF4-FFF2-40B4-BE49-F238E27FC236}">
                <a16:creationId xmlns:a16="http://schemas.microsoft.com/office/drawing/2014/main" id="{E86E692B-22D8-756D-C826-0F8B82F7FE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565" y="5417058"/>
            <a:ext cx="2238375" cy="681990"/>
          </a:xfrm>
          <a:prstGeom prst="rect">
            <a:avLst/>
          </a:prstGeom>
        </p:spPr>
      </p:pic>
      <p:sp>
        <p:nvSpPr>
          <p:cNvPr id="7" name="TextBox 6">
            <a:extLst>
              <a:ext uri="{FF2B5EF4-FFF2-40B4-BE49-F238E27FC236}">
                <a16:creationId xmlns:a16="http://schemas.microsoft.com/office/drawing/2014/main" id="{1878A68E-CAF1-02C4-FBD8-E2B9BE4333A2}"/>
              </a:ext>
            </a:extLst>
          </p:cNvPr>
          <p:cNvSpPr txBox="1"/>
          <p:nvPr/>
        </p:nvSpPr>
        <p:spPr>
          <a:xfrm>
            <a:off x="3729318" y="5452717"/>
            <a:ext cx="8130988" cy="461665"/>
          </a:xfrm>
          <a:prstGeom prst="rect">
            <a:avLst/>
          </a:prstGeom>
          <a:noFill/>
        </p:spPr>
        <p:txBody>
          <a:bodyPr wrap="square" rtlCol="0">
            <a:spAutoFit/>
          </a:bodyPr>
          <a:lstStyle/>
          <a:p>
            <a:r>
              <a:rPr lang="sl-SI" sz="1200" dirty="0"/>
              <a:t>Financirano s strani Evropske unije. Izražena stališča in mnenja so zgolj stališča in mnenja avtorja in ni nujno, da odražajo stališča in mnenja Evropske unije ali Fundacije </a:t>
            </a:r>
            <a:r>
              <a:rPr lang="sl-SI" sz="1200" dirty="0" err="1"/>
              <a:t>Tempus</a:t>
            </a:r>
            <a:r>
              <a:rPr lang="sl-SI" sz="1200" dirty="0"/>
              <a:t>. Zanje ne moreta biti odgovorna niti Evropska unija niti Fundacija </a:t>
            </a:r>
            <a:r>
              <a:rPr lang="sl-SI" sz="1200" dirty="0" err="1"/>
              <a:t>Tempus</a:t>
            </a:r>
            <a:r>
              <a:rPr lang="sl-SI" sz="1200" dirty="0"/>
              <a:t>.</a:t>
            </a:r>
          </a:p>
        </p:txBody>
      </p:sp>
    </p:spTree>
    <p:extLst>
      <p:ext uri="{BB962C8B-B14F-4D97-AF65-F5344CB8AC3E}">
        <p14:creationId xmlns:p14="http://schemas.microsoft.com/office/powerpoint/2010/main" val="91591231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3F795-1CE6-17FC-2A12-7A05393668E7}"/>
              </a:ext>
            </a:extLst>
          </p:cNvPr>
          <p:cNvSpPr>
            <a:spLocks noGrp="1"/>
          </p:cNvSpPr>
          <p:nvPr>
            <p:ph type="title"/>
          </p:nvPr>
        </p:nvSpPr>
        <p:spPr/>
        <p:txBody>
          <a:bodyPr/>
          <a:lstStyle/>
          <a:p>
            <a:r>
              <a:rPr lang="sl-SI" dirty="0"/>
              <a:t>Cilji učenja</a:t>
            </a:r>
            <a:endParaRPr lang="en-US" dirty="0"/>
          </a:p>
        </p:txBody>
      </p:sp>
      <p:sp>
        <p:nvSpPr>
          <p:cNvPr id="3" name="Content Placeholder 2">
            <a:extLst>
              <a:ext uri="{FF2B5EF4-FFF2-40B4-BE49-F238E27FC236}">
                <a16:creationId xmlns:a16="http://schemas.microsoft.com/office/drawing/2014/main" id="{E1C49F4E-13E6-A560-128A-7F5B36E461B1}"/>
              </a:ext>
            </a:extLst>
          </p:cNvPr>
          <p:cNvSpPr>
            <a:spLocks noGrp="1"/>
          </p:cNvSpPr>
          <p:nvPr>
            <p:ph idx="1"/>
          </p:nvPr>
        </p:nvSpPr>
        <p:spPr/>
        <p:txBody>
          <a:bodyPr>
            <a:normAutofit lnSpcReduction="10000"/>
          </a:bodyPr>
          <a:lstStyle/>
          <a:p>
            <a:r>
              <a:rPr lang="sl-SI" sz="3200" dirty="0"/>
              <a:t>Do konca tega modula, bodo udeleženci znali</a:t>
            </a:r>
            <a:r>
              <a:rPr lang="en-US" sz="3200" dirty="0"/>
              <a:t>:</a:t>
            </a:r>
          </a:p>
          <a:p>
            <a:pPr lvl="1"/>
            <a:r>
              <a:rPr lang="en-US" sz="2800" dirty="0" err="1"/>
              <a:t>Pojasnit</a:t>
            </a:r>
            <a:r>
              <a:rPr lang="sl-SI" sz="2800" dirty="0"/>
              <a:t>i</a:t>
            </a:r>
            <a:r>
              <a:rPr lang="en-US" sz="2800" dirty="0"/>
              <a:t> </a:t>
            </a:r>
            <a:r>
              <a:rPr lang="en-US" sz="2800" b="1" dirty="0" err="1"/>
              <a:t>ključne</a:t>
            </a:r>
            <a:r>
              <a:rPr lang="en-US" sz="2800" b="1" dirty="0"/>
              <a:t> </a:t>
            </a:r>
            <a:r>
              <a:rPr lang="en-US" sz="2800" b="1" dirty="0" err="1"/>
              <a:t>pojme</a:t>
            </a:r>
            <a:r>
              <a:rPr lang="en-US" sz="2800" b="1" dirty="0"/>
              <a:t> </a:t>
            </a:r>
            <a:r>
              <a:rPr lang="en-US" sz="2800" dirty="0" err="1"/>
              <a:t>na</a:t>
            </a:r>
            <a:r>
              <a:rPr lang="en-US" sz="2800" dirty="0"/>
              <a:t> </a:t>
            </a:r>
            <a:r>
              <a:rPr lang="en-US" sz="2800" dirty="0" err="1"/>
              <a:t>področju</a:t>
            </a:r>
            <a:r>
              <a:rPr lang="en-US" sz="2800" dirty="0"/>
              <a:t> </a:t>
            </a:r>
            <a:r>
              <a:rPr lang="en-US" sz="2800" dirty="0" err="1"/>
              <a:t>dostopnega</a:t>
            </a:r>
            <a:r>
              <a:rPr lang="en-US" sz="2800" dirty="0"/>
              <a:t> </a:t>
            </a:r>
            <a:r>
              <a:rPr lang="en-US" sz="2800" dirty="0" err="1"/>
              <a:t>turizma</a:t>
            </a:r>
            <a:r>
              <a:rPr lang="en-US" sz="2800" dirty="0"/>
              <a:t> in </a:t>
            </a:r>
            <a:r>
              <a:rPr lang="en-US" sz="2800" dirty="0" err="1"/>
              <a:t>dostopnosti</a:t>
            </a:r>
            <a:r>
              <a:rPr lang="en-US" sz="2800" dirty="0"/>
              <a:t> </a:t>
            </a:r>
            <a:r>
              <a:rPr lang="en-US" sz="2800" dirty="0" err="1"/>
              <a:t>kulturne</a:t>
            </a:r>
            <a:r>
              <a:rPr lang="en-US" sz="2800" dirty="0"/>
              <a:t> </a:t>
            </a:r>
            <a:r>
              <a:rPr lang="en-US" sz="2800" dirty="0" err="1"/>
              <a:t>dediščine</a:t>
            </a:r>
            <a:r>
              <a:rPr lang="en-US" sz="2800" dirty="0"/>
              <a:t> (</a:t>
            </a:r>
            <a:r>
              <a:rPr lang="en-US" sz="2800" dirty="0" err="1"/>
              <a:t>dostopni</a:t>
            </a:r>
            <a:r>
              <a:rPr lang="en-US" sz="2800" dirty="0"/>
              <a:t> </a:t>
            </a:r>
            <a:r>
              <a:rPr lang="en-US" sz="2800" dirty="0" err="1"/>
              <a:t>turizem</a:t>
            </a:r>
            <a:r>
              <a:rPr lang="en-US" sz="2800" dirty="0"/>
              <a:t> in »</a:t>
            </a:r>
            <a:r>
              <a:rPr lang="en-US" sz="2800" dirty="0" err="1"/>
              <a:t>turizem</a:t>
            </a:r>
            <a:r>
              <a:rPr lang="en-US" sz="2800" dirty="0"/>
              <a:t> za </a:t>
            </a:r>
            <a:r>
              <a:rPr lang="en-US" sz="2800" dirty="0" err="1"/>
              <a:t>vse</a:t>
            </a:r>
            <a:r>
              <a:rPr lang="en-US" sz="2800" dirty="0"/>
              <a:t>«) </a:t>
            </a:r>
            <a:endParaRPr lang="sl-SI" sz="2800" dirty="0"/>
          </a:p>
          <a:p>
            <a:pPr lvl="1"/>
            <a:r>
              <a:rPr lang="en-US" sz="2800" dirty="0"/>
              <a:t>Po</a:t>
            </a:r>
            <a:r>
              <a:rPr lang="sl-SI" sz="2800" dirty="0"/>
              <a:t>znali</a:t>
            </a:r>
            <a:r>
              <a:rPr lang="en-US" sz="2800" dirty="0"/>
              <a:t> </a:t>
            </a:r>
            <a:r>
              <a:rPr lang="en-US" sz="2800" dirty="0" err="1"/>
              <a:t>prednosti</a:t>
            </a:r>
            <a:r>
              <a:rPr lang="en-US" sz="2800" dirty="0"/>
              <a:t> in </a:t>
            </a:r>
            <a:r>
              <a:rPr lang="en-US" sz="2800" dirty="0" err="1"/>
              <a:t>utemeljitev</a:t>
            </a:r>
            <a:r>
              <a:rPr lang="en-US" sz="2800" dirty="0"/>
              <a:t> </a:t>
            </a:r>
            <a:r>
              <a:rPr lang="en-US" sz="2800" dirty="0" err="1"/>
              <a:t>dostopnosti</a:t>
            </a:r>
            <a:r>
              <a:rPr lang="en-US" sz="2800" dirty="0"/>
              <a:t> – </a:t>
            </a:r>
            <a:r>
              <a:rPr lang="en-US" sz="2800" dirty="0" err="1"/>
              <a:t>Zakaj</a:t>
            </a:r>
            <a:r>
              <a:rPr lang="en-US" sz="2800" dirty="0"/>
              <a:t> je </a:t>
            </a:r>
            <a:r>
              <a:rPr lang="en-US" sz="2800" dirty="0" err="1"/>
              <a:t>dostopnost</a:t>
            </a:r>
            <a:r>
              <a:rPr lang="en-US" sz="2800" dirty="0"/>
              <a:t> </a:t>
            </a:r>
            <a:r>
              <a:rPr lang="en-US" sz="2800" dirty="0" err="1"/>
              <a:t>pomembna</a:t>
            </a:r>
            <a:r>
              <a:rPr lang="en-US" sz="2800" dirty="0"/>
              <a:t> (</a:t>
            </a:r>
            <a:r>
              <a:rPr lang="en-US" sz="2800" b="1" dirty="0" err="1"/>
              <a:t>pravice</a:t>
            </a:r>
            <a:r>
              <a:rPr lang="en-US" sz="2800" b="1" dirty="0"/>
              <a:t> in </a:t>
            </a:r>
            <a:r>
              <a:rPr lang="en-US" sz="2800" b="1" dirty="0" err="1"/>
              <a:t>poslovni</a:t>
            </a:r>
            <a:r>
              <a:rPr lang="en-US" sz="2800" b="1" dirty="0"/>
              <a:t> </a:t>
            </a:r>
            <a:r>
              <a:rPr lang="en-US" sz="2800" b="1" dirty="0" err="1"/>
              <a:t>argumenti</a:t>
            </a:r>
            <a:r>
              <a:rPr lang="en-US" sz="2800" dirty="0"/>
              <a:t>)</a:t>
            </a:r>
            <a:endParaRPr lang="sl-SI" sz="2800" dirty="0"/>
          </a:p>
          <a:p>
            <a:pPr lvl="1"/>
            <a:r>
              <a:rPr lang="it-IT" sz="2800" dirty="0" err="1"/>
              <a:t>Razume</a:t>
            </a:r>
            <a:r>
              <a:rPr lang="sl-SI" sz="2800" dirty="0"/>
              <a:t>li</a:t>
            </a:r>
            <a:r>
              <a:rPr lang="it-IT" sz="2800" dirty="0"/>
              <a:t> </a:t>
            </a:r>
            <a:r>
              <a:rPr lang="it-IT" sz="2800" b="1" dirty="0" err="1"/>
              <a:t>ključn</a:t>
            </a:r>
            <a:r>
              <a:rPr lang="sl-SI" sz="2800" b="1" dirty="0"/>
              <a:t>a</a:t>
            </a:r>
            <a:r>
              <a:rPr lang="it-IT" sz="2800" b="1" dirty="0"/>
              <a:t> </a:t>
            </a:r>
            <a:r>
              <a:rPr lang="it-IT" sz="2800" b="1" dirty="0" err="1"/>
              <a:t>načel</a:t>
            </a:r>
            <a:r>
              <a:rPr lang="sl-SI" sz="2800" b="1" dirty="0"/>
              <a:t>a</a:t>
            </a:r>
            <a:r>
              <a:rPr lang="it-IT" sz="2800" dirty="0"/>
              <a:t>: </a:t>
            </a:r>
            <a:r>
              <a:rPr lang="it-IT" sz="2800" dirty="0" err="1"/>
              <a:t>univerzaln</a:t>
            </a:r>
            <a:r>
              <a:rPr lang="sl-SI" sz="2800" dirty="0"/>
              <a:t>o oblikovanje</a:t>
            </a:r>
            <a:r>
              <a:rPr lang="it-IT" sz="2800" dirty="0"/>
              <a:t> in </a:t>
            </a:r>
            <a:r>
              <a:rPr lang="it-IT" sz="2800" dirty="0" err="1"/>
              <a:t>socialni</a:t>
            </a:r>
            <a:r>
              <a:rPr lang="it-IT" sz="2800" dirty="0"/>
              <a:t> model </a:t>
            </a:r>
            <a:r>
              <a:rPr lang="it-IT" sz="2800" dirty="0" err="1"/>
              <a:t>invalidnosti</a:t>
            </a:r>
            <a:endParaRPr lang="sl-SI" sz="2800" dirty="0"/>
          </a:p>
          <a:p>
            <a:pPr lvl="1"/>
            <a:r>
              <a:rPr lang="it-IT" sz="2800" dirty="0" err="1"/>
              <a:t>Prepozna</a:t>
            </a:r>
            <a:r>
              <a:rPr lang="sl-SI" sz="2800" dirty="0"/>
              <a:t>ti</a:t>
            </a:r>
            <a:r>
              <a:rPr lang="it-IT" sz="2800" dirty="0"/>
              <a:t> </a:t>
            </a:r>
            <a:r>
              <a:rPr lang="it-IT" sz="2800" dirty="0" err="1"/>
              <a:t>različne</a:t>
            </a:r>
            <a:r>
              <a:rPr lang="it-IT" sz="2800" dirty="0"/>
              <a:t> </a:t>
            </a:r>
            <a:r>
              <a:rPr lang="it-IT" sz="2800" b="1" dirty="0" err="1"/>
              <a:t>potrebe</a:t>
            </a:r>
            <a:r>
              <a:rPr lang="it-IT" sz="2800" b="1" dirty="0"/>
              <a:t> in </a:t>
            </a:r>
            <a:r>
              <a:rPr lang="it-IT" sz="2800" b="1" dirty="0" err="1"/>
              <a:t>ovire</a:t>
            </a:r>
            <a:r>
              <a:rPr lang="it-IT" sz="2800" b="1" dirty="0"/>
              <a:t> </a:t>
            </a:r>
            <a:r>
              <a:rPr lang="it-IT" sz="2800" b="1" dirty="0" err="1"/>
              <a:t>pri</a:t>
            </a:r>
            <a:r>
              <a:rPr lang="it-IT" sz="2800" b="1" dirty="0"/>
              <a:t> </a:t>
            </a:r>
            <a:r>
              <a:rPr lang="it-IT" sz="2800" b="1" dirty="0" err="1"/>
              <a:t>dostop</a:t>
            </a:r>
            <a:r>
              <a:rPr lang="sl-SI" sz="2800" b="1" dirty="0" err="1"/>
              <a:t>nosti</a:t>
            </a:r>
            <a:endParaRPr lang="sl-SI" sz="2800" b="1" dirty="0"/>
          </a:p>
          <a:p>
            <a:pPr lvl="1"/>
            <a:r>
              <a:rPr lang="en-US" sz="2800" dirty="0" err="1"/>
              <a:t>Sprej</a:t>
            </a:r>
            <a:r>
              <a:rPr lang="sl-SI" sz="2800" dirty="0" err="1"/>
              <a:t>eti</a:t>
            </a:r>
            <a:r>
              <a:rPr lang="en-US" sz="2800" dirty="0"/>
              <a:t> </a:t>
            </a:r>
            <a:r>
              <a:rPr lang="en-US" sz="2800" b="1" dirty="0" err="1"/>
              <a:t>vključujoč</a:t>
            </a:r>
            <a:r>
              <a:rPr lang="en-US" sz="2800" b="1" dirty="0"/>
              <a:t> </a:t>
            </a:r>
            <a:r>
              <a:rPr lang="en-US" sz="2800" b="1" dirty="0" err="1"/>
              <a:t>pristop</a:t>
            </a:r>
            <a:r>
              <a:rPr lang="en-US" sz="2800" b="1" dirty="0"/>
              <a:t> k </a:t>
            </a:r>
            <a:r>
              <a:rPr lang="en-US" sz="2800" b="1" dirty="0" err="1"/>
              <a:t>storitvam</a:t>
            </a:r>
            <a:r>
              <a:rPr lang="en-US" sz="2800" b="1" dirty="0"/>
              <a:t> za </a:t>
            </a:r>
            <a:r>
              <a:rPr lang="en-US" sz="2800" b="1" dirty="0" err="1"/>
              <a:t>stranke</a:t>
            </a:r>
            <a:endParaRPr lang="en-US" sz="2800" b="1" dirty="0">
              <a:solidFill>
                <a:schemeClr val="bg2">
                  <a:lumMod val="50000"/>
                </a:schemeClr>
              </a:solidFill>
            </a:endParaRPr>
          </a:p>
        </p:txBody>
      </p:sp>
    </p:spTree>
    <p:extLst>
      <p:ext uri="{BB962C8B-B14F-4D97-AF65-F5344CB8AC3E}">
        <p14:creationId xmlns:p14="http://schemas.microsoft.com/office/powerpoint/2010/main" val="152959366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0A29-F074-9F21-ED70-40648DDB2B40}"/>
              </a:ext>
            </a:extLst>
          </p:cNvPr>
          <p:cNvSpPr>
            <a:spLocks noGrp="1"/>
          </p:cNvSpPr>
          <p:nvPr>
            <p:ph type="title"/>
          </p:nvPr>
        </p:nvSpPr>
        <p:spPr/>
        <p:txBody>
          <a:bodyPr/>
          <a:lstStyle/>
          <a:p>
            <a:r>
              <a:rPr lang="sl-SI" dirty="0"/>
              <a:t>Kaj je dostopni turizem</a:t>
            </a:r>
            <a:r>
              <a:rPr lang="en-US" dirty="0"/>
              <a:t>?</a:t>
            </a:r>
          </a:p>
        </p:txBody>
      </p:sp>
      <p:sp>
        <p:nvSpPr>
          <p:cNvPr id="3" name="Content Placeholder 2">
            <a:extLst>
              <a:ext uri="{FF2B5EF4-FFF2-40B4-BE49-F238E27FC236}">
                <a16:creationId xmlns:a16="http://schemas.microsoft.com/office/drawing/2014/main" id="{960D6105-4548-4BEE-88E6-75549FC63449}"/>
              </a:ext>
            </a:extLst>
          </p:cNvPr>
          <p:cNvSpPr>
            <a:spLocks noGrp="1"/>
          </p:cNvSpPr>
          <p:nvPr>
            <p:ph sz="half" idx="1"/>
          </p:nvPr>
        </p:nvSpPr>
        <p:spPr>
          <a:xfrm>
            <a:off x="1097279" y="1845733"/>
            <a:ext cx="4937760" cy="4296629"/>
          </a:xfrm>
        </p:spPr>
        <p:txBody>
          <a:bodyPr>
            <a:normAutofit lnSpcReduction="10000"/>
          </a:bodyPr>
          <a:lstStyle/>
          <a:p>
            <a:r>
              <a:rPr lang="en-US" dirty="0" err="1"/>
              <a:t>Dostopni</a:t>
            </a:r>
            <a:r>
              <a:rPr lang="en-US" dirty="0"/>
              <a:t> </a:t>
            </a:r>
            <a:r>
              <a:rPr lang="en-US" dirty="0" err="1"/>
              <a:t>turizem</a:t>
            </a:r>
            <a:r>
              <a:rPr lang="en-US" dirty="0"/>
              <a:t> </a:t>
            </a:r>
            <a:r>
              <a:rPr lang="en-US" dirty="0" err="1"/>
              <a:t>pomeni</a:t>
            </a:r>
            <a:r>
              <a:rPr lang="en-US" dirty="0"/>
              <a:t> </a:t>
            </a:r>
            <a:r>
              <a:rPr lang="en-US" dirty="0" err="1"/>
              <a:t>ustvarjanje</a:t>
            </a:r>
            <a:r>
              <a:rPr lang="en-US" dirty="0"/>
              <a:t> </a:t>
            </a:r>
            <a:r>
              <a:rPr lang="en-US" dirty="0" err="1"/>
              <a:t>turističnih</a:t>
            </a:r>
            <a:r>
              <a:rPr lang="en-US" dirty="0"/>
              <a:t> </a:t>
            </a:r>
            <a:r>
              <a:rPr lang="en-US" dirty="0" err="1"/>
              <a:t>doživetij</a:t>
            </a:r>
            <a:r>
              <a:rPr lang="en-US" dirty="0"/>
              <a:t>, ki:</a:t>
            </a:r>
          </a:p>
          <a:p>
            <a:pPr lvl="1"/>
            <a:r>
              <a:rPr lang="en-US" dirty="0"/>
              <a:t>so </a:t>
            </a:r>
            <a:r>
              <a:rPr lang="en-US" dirty="0" err="1"/>
              <a:t>dostopne</a:t>
            </a:r>
            <a:r>
              <a:rPr lang="en-US" dirty="0"/>
              <a:t> </a:t>
            </a:r>
            <a:r>
              <a:rPr lang="en-US" dirty="0" err="1"/>
              <a:t>čim</a:t>
            </a:r>
            <a:r>
              <a:rPr lang="en-US" dirty="0"/>
              <a:t> </a:t>
            </a:r>
            <a:r>
              <a:rPr lang="en-US" dirty="0" err="1"/>
              <a:t>večjemu</a:t>
            </a:r>
            <a:r>
              <a:rPr lang="en-US" dirty="0"/>
              <a:t> </a:t>
            </a:r>
            <a:r>
              <a:rPr lang="en-US" dirty="0" err="1"/>
              <a:t>številu</a:t>
            </a:r>
            <a:r>
              <a:rPr lang="en-US" dirty="0"/>
              <a:t> </a:t>
            </a:r>
            <a:r>
              <a:rPr lang="en-US" dirty="0" err="1"/>
              <a:t>ljudi</a:t>
            </a:r>
            <a:endParaRPr lang="sl-SI" dirty="0"/>
          </a:p>
          <a:p>
            <a:pPr lvl="1"/>
            <a:r>
              <a:rPr lang="en-US" dirty="0" err="1"/>
              <a:t>omogočajo</a:t>
            </a:r>
            <a:r>
              <a:rPr lang="en-US" dirty="0"/>
              <a:t> </a:t>
            </a:r>
            <a:r>
              <a:rPr lang="en-US" dirty="0" err="1"/>
              <a:t>sodelovanje</a:t>
            </a:r>
            <a:r>
              <a:rPr lang="en-US" dirty="0"/>
              <a:t> z </a:t>
            </a:r>
            <a:r>
              <a:rPr lang="en-US" dirty="0" err="1"/>
              <a:t>dostojanstvom</a:t>
            </a:r>
            <a:r>
              <a:rPr lang="en-US" dirty="0"/>
              <a:t> in </a:t>
            </a:r>
            <a:r>
              <a:rPr lang="en-US" dirty="0" err="1"/>
              <a:t>samostojnostjo</a:t>
            </a:r>
            <a:endParaRPr lang="sl-SI" dirty="0"/>
          </a:p>
          <a:p>
            <a:pPr lvl="1"/>
            <a:r>
              <a:rPr lang="en-US" dirty="0" err="1"/>
              <a:t>odpravljajo</a:t>
            </a:r>
            <a:r>
              <a:rPr lang="en-US" dirty="0"/>
              <a:t> </a:t>
            </a:r>
            <a:r>
              <a:rPr lang="en-US" dirty="0" err="1"/>
              <a:t>fizične</a:t>
            </a:r>
            <a:r>
              <a:rPr lang="en-US" dirty="0"/>
              <a:t>, </a:t>
            </a:r>
            <a:r>
              <a:rPr lang="en-US" dirty="0" err="1"/>
              <a:t>senzorične</a:t>
            </a:r>
            <a:r>
              <a:rPr lang="en-US" dirty="0"/>
              <a:t>, </a:t>
            </a:r>
            <a:r>
              <a:rPr lang="en-US" dirty="0" err="1"/>
              <a:t>digitalne</a:t>
            </a:r>
            <a:r>
              <a:rPr lang="en-US" dirty="0"/>
              <a:t> in </a:t>
            </a:r>
            <a:r>
              <a:rPr lang="en-US" dirty="0" err="1"/>
              <a:t>vedenjske</a:t>
            </a:r>
            <a:r>
              <a:rPr lang="en-US" dirty="0"/>
              <a:t> </a:t>
            </a:r>
            <a:r>
              <a:rPr lang="en-US" dirty="0" err="1"/>
              <a:t>ovire</a:t>
            </a:r>
            <a:endParaRPr lang="sl-SI" dirty="0"/>
          </a:p>
          <a:p>
            <a:pPr lvl="1"/>
            <a:r>
              <a:rPr lang="en-US" dirty="0" err="1"/>
              <a:t>zajemajo</a:t>
            </a:r>
            <a:r>
              <a:rPr lang="en-US" dirty="0"/>
              <a:t> </a:t>
            </a:r>
            <a:r>
              <a:rPr lang="en-US" dirty="0" err="1"/>
              <a:t>celotno</a:t>
            </a:r>
            <a:r>
              <a:rPr lang="en-US" dirty="0"/>
              <a:t> </a:t>
            </a:r>
            <a:r>
              <a:rPr lang="en-US" dirty="0" err="1"/>
              <a:t>izkušnjo</a:t>
            </a:r>
            <a:r>
              <a:rPr lang="en-US" dirty="0"/>
              <a:t> </a:t>
            </a:r>
            <a:r>
              <a:rPr lang="en-US" dirty="0" err="1"/>
              <a:t>obiskovalca</a:t>
            </a:r>
            <a:r>
              <a:rPr lang="en-US" dirty="0"/>
              <a:t> – pred, med in po </a:t>
            </a:r>
            <a:r>
              <a:rPr lang="en-US" dirty="0" err="1"/>
              <a:t>obisku</a:t>
            </a:r>
            <a:endParaRPr lang="sl-SI" dirty="0"/>
          </a:p>
          <a:p>
            <a:r>
              <a:rPr lang="sl-SI" b="1" dirty="0">
                <a:solidFill>
                  <a:schemeClr val="bg2">
                    <a:lumMod val="50000"/>
                  </a:schemeClr>
                </a:solidFill>
              </a:rPr>
              <a:t>Dostopni turizem </a:t>
            </a:r>
            <a:r>
              <a:rPr lang="en-US" dirty="0">
                <a:solidFill>
                  <a:schemeClr val="tx1"/>
                </a:solidFill>
              </a:rPr>
              <a:t>– </a:t>
            </a:r>
            <a:r>
              <a:rPr lang="en-US" dirty="0" err="1">
                <a:solidFill>
                  <a:schemeClr val="tx1"/>
                </a:solidFill>
              </a:rPr>
              <a:t>turizem</a:t>
            </a:r>
            <a:r>
              <a:rPr lang="en-US" dirty="0">
                <a:solidFill>
                  <a:schemeClr val="tx1"/>
                </a:solidFill>
              </a:rPr>
              <a:t>, ki </a:t>
            </a:r>
            <a:r>
              <a:rPr lang="en-US" dirty="0" err="1">
                <a:solidFill>
                  <a:schemeClr val="tx1"/>
                </a:solidFill>
              </a:rPr>
              <a:t>omogoča</a:t>
            </a:r>
            <a:r>
              <a:rPr lang="en-US" dirty="0">
                <a:solidFill>
                  <a:schemeClr val="tx1"/>
                </a:solidFill>
              </a:rPr>
              <a:t> </a:t>
            </a:r>
            <a:r>
              <a:rPr lang="sl-SI" dirty="0">
                <a:solidFill>
                  <a:schemeClr val="tx1"/>
                </a:solidFill>
              </a:rPr>
              <a:t>sodelovanje</a:t>
            </a:r>
            <a:r>
              <a:rPr lang="en-US" dirty="0">
                <a:solidFill>
                  <a:schemeClr val="tx1"/>
                </a:solidFill>
              </a:rPr>
              <a:t> </a:t>
            </a:r>
            <a:r>
              <a:rPr lang="en-US" dirty="0" err="1">
                <a:solidFill>
                  <a:schemeClr val="tx1"/>
                </a:solidFill>
              </a:rPr>
              <a:t>vse</a:t>
            </a:r>
            <a:r>
              <a:rPr lang="sl-SI" dirty="0">
                <a:solidFill>
                  <a:schemeClr val="tx1"/>
                </a:solidFill>
              </a:rPr>
              <a:t>h</a:t>
            </a:r>
            <a:r>
              <a:rPr lang="en-US" dirty="0">
                <a:solidFill>
                  <a:schemeClr val="tx1"/>
                </a:solidFill>
              </a:rPr>
              <a:t>, ne glede </a:t>
            </a:r>
            <a:r>
              <a:rPr lang="en-US" dirty="0" err="1">
                <a:solidFill>
                  <a:schemeClr val="tx1"/>
                </a:solidFill>
              </a:rPr>
              <a:t>na</a:t>
            </a:r>
            <a:r>
              <a:rPr lang="en-US" dirty="0">
                <a:solidFill>
                  <a:schemeClr val="tx1"/>
                </a:solidFill>
              </a:rPr>
              <a:t> </a:t>
            </a:r>
            <a:r>
              <a:rPr lang="en-US" dirty="0" err="1">
                <a:solidFill>
                  <a:schemeClr val="tx1"/>
                </a:solidFill>
              </a:rPr>
              <a:t>invalidnost</a:t>
            </a:r>
            <a:r>
              <a:rPr lang="en-US" dirty="0">
                <a:solidFill>
                  <a:schemeClr val="tx1"/>
                </a:solidFill>
              </a:rPr>
              <a:t>, starost </a:t>
            </a:r>
            <a:r>
              <a:rPr lang="en-US" dirty="0" err="1">
                <a:solidFill>
                  <a:schemeClr val="tx1"/>
                </a:solidFill>
              </a:rPr>
              <a:t>ali</a:t>
            </a:r>
            <a:r>
              <a:rPr lang="en-US" dirty="0">
                <a:solidFill>
                  <a:schemeClr val="tx1"/>
                </a:solidFill>
              </a:rPr>
              <a:t> </a:t>
            </a:r>
            <a:r>
              <a:rPr lang="en-US" dirty="0" err="1">
                <a:solidFill>
                  <a:schemeClr val="tx1"/>
                </a:solidFill>
              </a:rPr>
              <a:t>okoliščine</a:t>
            </a:r>
            <a:endParaRPr lang="sl-SI" dirty="0">
              <a:solidFill>
                <a:schemeClr val="tx1"/>
              </a:solidFill>
            </a:endParaRPr>
          </a:p>
          <a:p>
            <a:r>
              <a:rPr lang="en-US" b="1" dirty="0" err="1">
                <a:solidFill>
                  <a:schemeClr val="bg2">
                    <a:lumMod val="50000"/>
                  </a:schemeClr>
                </a:solidFill>
              </a:rPr>
              <a:t>Turizem</a:t>
            </a:r>
            <a:r>
              <a:rPr lang="en-US" b="1" dirty="0">
                <a:solidFill>
                  <a:schemeClr val="bg2">
                    <a:lumMod val="50000"/>
                  </a:schemeClr>
                </a:solidFill>
              </a:rPr>
              <a:t> za </a:t>
            </a:r>
            <a:r>
              <a:rPr lang="en-US" b="1" dirty="0" err="1">
                <a:solidFill>
                  <a:schemeClr val="bg2">
                    <a:lumMod val="50000"/>
                  </a:schemeClr>
                </a:solidFill>
              </a:rPr>
              <a:t>vse</a:t>
            </a:r>
            <a:r>
              <a:rPr lang="en-US" b="1" dirty="0">
                <a:solidFill>
                  <a:schemeClr val="bg2">
                    <a:lumMod val="50000"/>
                  </a:schemeClr>
                </a:solidFill>
              </a:rPr>
              <a:t> </a:t>
            </a:r>
            <a:r>
              <a:rPr lang="en-US" dirty="0">
                <a:solidFill>
                  <a:schemeClr val="tx1"/>
                </a:solidFill>
              </a:rPr>
              <a:t>– </a:t>
            </a:r>
            <a:r>
              <a:rPr lang="en-US" dirty="0" err="1">
                <a:solidFill>
                  <a:schemeClr val="tx1"/>
                </a:solidFill>
              </a:rPr>
              <a:t>vključujoč</a:t>
            </a:r>
            <a:r>
              <a:rPr lang="en-US" dirty="0">
                <a:solidFill>
                  <a:schemeClr val="tx1"/>
                </a:solidFill>
              </a:rPr>
              <a:t> </a:t>
            </a:r>
            <a:r>
              <a:rPr lang="en-US" dirty="0" err="1">
                <a:solidFill>
                  <a:schemeClr val="tx1"/>
                </a:solidFill>
              </a:rPr>
              <a:t>pristop</a:t>
            </a:r>
            <a:r>
              <a:rPr lang="en-US" dirty="0">
                <a:solidFill>
                  <a:schemeClr val="tx1"/>
                </a:solidFill>
              </a:rPr>
              <a:t>, ki </a:t>
            </a:r>
            <a:r>
              <a:rPr lang="en-US" dirty="0" err="1">
                <a:solidFill>
                  <a:schemeClr val="tx1"/>
                </a:solidFill>
              </a:rPr>
              <a:t>združuje</a:t>
            </a:r>
            <a:r>
              <a:rPr lang="en-US" dirty="0">
                <a:solidFill>
                  <a:schemeClr val="tx1"/>
                </a:solidFill>
              </a:rPr>
              <a:t> </a:t>
            </a:r>
            <a:r>
              <a:rPr lang="en-US" dirty="0" err="1">
                <a:solidFill>
                  <a:schemeClr val="tx1"/>
                </a:solidFill>
              </a:rPr>
              <a:t>dostopnost</a:t>
            </a:r>
            <a:r>
              <a:rPr lang="en-US" dirty="0">
                <a:solidFill>
                  <a:schemeClr val="tx1"/>
                </a:solidFill>
              </a:rPr>
              <a:t>, </a:t>
            </a:r>
            <a:r>
              <a:rPr lang="en-US" dirty="0" err="1">
                <a:solidFill>
                  <a:schemeClr val="tx1"/>
                </a:solidFill>
              </a:rPr>
              <a:t>trajnost</a:t>
            </a:r>
            <a:r>
              <a:rPr lang="en-US" dirty="0">
                <a:solidFill>
                  <a:schemeClr val="tx1"/>
                </a:solidFill>
              </a:rPr>
              <a:t> in </a:t>
            </a:r>
            <a:r>
              <a:rPr lang="en-US" dirty="0" err="1">
                <a:solidFill>
                  <a:schemeClr val="tx1"/>
                </a:solidFill>
              </a:rPr>
              <a:t>socialno</a:t>
            </a:r>
            <a:r>
              <a:rPr lang="en-US" dirty="0">
                <a:solidFill>
                  <a:schemeClr val="tx1"/>
                </a:solidFill>
              </a:rPr>
              <a:t> </a:t>
            </a:r>
            <a:r>
              <a:rPr lang="en-US" dirty="0" err="1">
                <a:solidFill>
                  <a:schemeClr val="tx1"/>
                </a:solidFill>
              </a:rPr>
              <a:t>vključenost</a:t>
            </a:r>
            <a:endParaRPr lang="en-US" dirty="0">
              <a:solidFill>
                <a:schemeClr val="tx1"/>
              </a:solidFill>
            </a:endParaRPr>
          </a:p>
        </p:txBody>
      </p:sp>
      <p:graphicFrame>
        <p:nvGraphicFramePr>
          <p:cNvPr id="5" name="Content Placeholder 4">
            <a:extLst>
              <a:ext uri="{FF2B5EF4-FFF2-40B4-BE49-F238E27FC236}">
                <a16:creationId xmlns:a16="http://schemas.microsoft.com/office/drawing/2014/main" id="{E91FB2D9-E59B-0FD7-7D6F-00188D39685E}"/>
              </a:ext>
            </a:extLst>
          </p:cNvPr>
          <p:cNvGraphicFramePr>
            <a:graphicFrameLocks noGrp="1"/>
          </p:cNvGraphicFramePr>
          <p:nvPr>
            <p:ph sz="half" idx="2"/>
            <p:extLst>
              <p:ext uri="{D42A27DB-BD31-4B8C-83A1-F6EECF244321}">
                <p14:modId xmlns:p14="http://schemas.microsoft.com/office/powerpoint/2010/main" val="1004205420"/>
              </p:ext>
            </p:extLst>
          </p:nvPr>
        </p:nvGraphicFramePr>
        <p:xfrm>
          <a:off x="6335468" y="1846263"/>
          <a:ext cx="5504839" cy="4296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7001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0A218C-CEF5-8E8E-BB61-BFF590134B5A}"/>
              </a:ext>
            </a:extLst>
          </p:cNvPr>
          <p:cNvSpPr>
            <a:spLocks noGrp="1"/>
          </p:cNvSpPr>
          <p:nvPr>
            <p:ph type="title"/>
          </p:nvPr>
        </p:nvSpPr>
        <p:spPr/>
        <p:txBody>
          <a:bodyPr/>
          <a:lstStyle/>
          <a:p>
            <a:r>
              <a:rPr lang="en-US" dirty="0"/>
              <a:t>Perce</a:t>
            </a:r>
            <a:r>
              <a:rPr lang="sl-SI" dirty="0" err="1"/>
              <a:t>pcija</a:t>
            </a:r>
            <a:r>
              <a:rPr lang="sl-SI" dirty="0"/>
              <a:t> proti realnosti</a:t>
            </a:r>
            <a:endParaRPr lang="en-US" dirty="0"/>
          </a:p>
        </p:txBody>
      </p:sp>
      <p:graphicFrame>
        <p:nvGraphicFramePr>
          <p:cNvPr id="8" name="Content Placeholder 7">
            <a:extLst>
              <a:ext uri="{FF2B5EF4-FFF2-40B4-BE49-F238E27FC236}">
                <a16:creationId xmlns:a16="http://schemas.microsoft.com/office/drawing/2014/main" id="{35D4D07F-C8AB-983A-0967-66D848CFD9CB}"/>
              </a:ext>
            </a:extLst>
          </p:cNvPr>
          <p:cNvGraphicFramePr>
            <a:graphicFrameLocks noGrp="1"/>
          </p:cNvGraphicFramePr>
          <p:nvPr>
            <p:ph idx="1"/>
            <p:extLst>
              <p:ext uri="{D42A27DB-BD31-4B8C-83A1-F6EECF244321}">
                <p14:modId xmlns:p14="http://schemas.microsoft.com/office/powerpoint/2010/main" val="1380195101"/>
              </p:ext>
            </p:extLst>
          </p:nvPr>
        </p:nvGraphicFramePr>
        <p:xfrm>
          <a:off x="1097280" y="1992923"/>
          <a:ext cx="10058400" cy="4224495"/>
        </p:xfrm>
        <a:graphic>
          <a:graphicData uri="http://schemas.openxmlformats.org/drawingml/2006/table">
            <a:tbl>
              <a:tblPr firstRow="1" firstCol="1" bandRow="1">
                <a:tableStyleId>{5C22544A-7EE6-4342-B048-85BDC9FD1C3A}</a:tableStyleId>
              </a:tblPr>
              <a:tblGrid>
                <a:gridCol w="3087858">
                  <a:extLst>
                    <a:ext uri="{9D8B030D-6E8A-4147-A177-3AD203B41FA5}">
                      <a16:colId xmlns:a16="http://schemas.microsoft.com/office/drawing/2014/main" val="3194956740"/>
                    </a:ext>
                  </a:extLst>
                </a:gridCol>
                <a:gridCol w="6970542">
                  <a:extLst>
                    <a:ext uri="{9D8B030D-6E8A-4147-A177-3AD203B41FA5}">
                      <a16:colId xmlns:a16="http://schemas.microsoft.com/office/drawing/2014/main" val="974856132"/>
                    </a:ext>
                  </a:extLst>
                </a:gridCol>
              </a:tblGrid>
              <a:tr h="302276">
                <a:tc>
                  <a:txBody>
                    <a:bodyPr/>
                    <a:lstStyle/>
                    <a:p>
                      <a:pPr algn="l">
                        <a:lnSpc>
                          <a:spcPct val="115000"/>
                        </a:lnSpc>
                        <a:spcAft>
                          <a:spcPts val="800"/>
                        </a:spcAft>
                        <a:buNone/>
                      </a:pPr>
                      <a:r>
                        <a:rPr lang="en-GB" sz="1600" kern="100" dirty="0">
                          <a:effectLst/>
                        </a:rPr>
                        <a:t>PERCE</a:t>
                      </a:r>
                      <a:r>
                        <a:rPr lang="sl-SI" sz="1600" kern="100" dirty="0">
                          <a:effectLst/>
                        </a:rPr>
                        <a:t>PCIJA</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tc>
                  <a:txBody>
                    <a:bodyPr/>
                    <a:lstStyle/>
                    <a:p>
                      <a:pPr algn="l">
                        <a:lnSpc>
                          <a:spcPct val="115000"/>
                        </a:lnSpc>
                        <a:spcAft>
                          <a:spcPts val="800"/>
                        </a:spcAft>
                        <a:buNone/>
                      </a:pPr>
                      <a:r>
                        <a:rPr lang="en-GB" sz="1600" kern="100" dirty="0">
                          <a:effectLst/>
                        </a:rPr>
                        <a:t>REA</a:t>
                      </a:r>
                      <a:r>
                        <a:rPr lang="sl-SI" sz="1600" kern="100" dirty="0">
                          <a:effectLst/>
                        </a:rPr>
                        <a:t>LNOST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extLst>
                  <a:ext uri="{0D108BD9-81ED-4DB2-BD59-A6C34878D82A}">
                    <a16:rowId xmlns:a16="http://schemas.microsoft.com/office/drawing/2014/main" val="4115424862"/>
                  </a:ext>
                </a:extLst>
              </a:tr>
              <a:tr h="540133">
                <a:tc>
                  <a:txBody>
                    <a:bodyPr/>
                    <a:lstStyle/>
                    <a:p>
                      <a:pPr algn="l">
                        <a:lnSpc>
                          <a:spcPct val="115000"/>
                        </a:lnSpc>
                        <a:spcAft>
                          <a:spcPts val="800"/>
                        </a:spcAft>
                        <a:buNone/>
                      </a:pPr>
                      <a:r>
                        <a:rPr lang="fi-FI" sz="1600" kern="100" dirty="0">
                          <a:effectLst/>
                        </a:rPr>
                        <a:t>»Vse se vrti okoli invalidskih vozičkov…«</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tc>
                  <a:txBody>
                    <a:bodyPr/>
                    <a:lstStyle/>
                    <a:p>
                      <a:pPr algn="l">
                        <a:lnSpc>
                          <a:spcPct val="115000"/>
                        </a:lnSpc>
                        <a:spcAft>
                          <a:spcPts val="800"/>
                        </a:spcAft>
                        <a:buNone/>
                      </a:pPr>
                      <a:r>
                        <a:rPr lang="en-GB" sz="1600" b="1" kern="100" dirty="0">
                          <a:effectLst/>
                        </a:rPr>
                        <a:t>TO NI RES. V </a:t>
                      </a:r>
                      <a:r>
                        <a:rPr lang="en-GB" sz="1600" b="1" kern="100" dirty="0" err="1">
                          <a:effectLst/>
                        </a:rPr>
                        <a:t>Združenem</a:t>
                      </a:r>
                      <a:r>
                        <a:rPr lang="en-GB" sz="1600" b="1" kern="100" dirty="0">
                          <a:effectLst/>
                        </a:rPr>
                        <a:t> </a:t>
                      </a:r>
                      <a:r>
                        <a:rPr lang="en-GB" sz="1600" b="1" kern="100" dirty="0" err="1">
                          <a:effectLst/>
                        </a:rPr>
                        <a:t>kraljestvu</a:t>
                      </a:r>
                      <a:r>
                        <a:rPr lang="en-GB" sz="1600" b="1" kern="100" dirty="0">
                          <a:effectLst/>
                        </a:rPr>
                        <a:t> </a:t>
                      </a:r>
                      <a:r>
                        <a:rPr lang="en-GB" sz="1600" b="1" kern="100" dirty="0" err="1">
                          <a:effectLst/>
                        </a:rPr>
                        <a:t>uporablja</a:t>
                      </a:r>
                      <a:r>
                        <a:rPr lang="en-GB" sz="1600" b="1" kern="100" dirty="0">
                          <a:effectLst/>
                        </a:rPr>
                        <a:t> </a:t>
                      </a:r>
                      <a:r>
                        <a:rPr lang="en-GB" sz="1600" b="1" kern="100" dirty="0" err="1">
                          <a:effectLst/>
                        </a:rPr>
                        <a:t>invalidski</a:t>
                      </a:r>
                      <a:r>
                        <a:rPr lang="en-GB" sz="1600" b="1" kern="100" dirty="0">
                          <a:effectLst/>
                        </a:rPr>
                        <a:t> </a:t>
                      </a:r>
                      <a:r>
                        <a:rPr lang="en-GB" sz="1600" b="1" kern="100" dirty="0" err="1">
                          <a:effectLst/>
                        </a:rPr>
                        <a:t>voziček</a:t>
                      </a:r>
                      <a:r>
                        <a:rPr lang="en-GB" sz="1600" b="1" kern="100" dirty="0">
                          <a:effectLst/>
                        </a:rPr>
                        <a:t> le 7 % </a:t>
                      </a:r>
                      <a:r>
                        <a:rPr lang="en-GB" sz="1600" b="1" kern="100" dirty="0" err="1">
                          <a:effectLst/>
                        </a:rPr>
                        <a:t>invalidov</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90000"/>
                      </a:schemeClr>
                    </a:solidFill>
                  </a:tcPr>
                </a:tc>
                <a:extLst>
                  <a:ext uri="{0D108BD9-81ED-4DB2-BD59-A6C34878D82A}">
                    <a16:rowId xmlns:a16="http://schemas.microsoft.com/office/drawing/2014/main" val="413731934"/>
                  </a:ext>
                </a:extLst>
              </a:tr>
              <a:tr h="1742631">
                <a:tc>
                  <a:txBody>
                    <a:bodyPr/>
                    <a:lstStyle/>
                    <a:p>
                      <a:pPr algn="l">
                        <a:lnSpc>
                          <a:spcPct val="115000"/>
                        </a:lnSpc>
                        <a:spcAft>
                          <a:spcPts val="800"/>
                        </a:spcAft>
                        <a:buNone/>
                      </a:pPr>
                      <a:r>
                        <a:rPr lang="en-GB" sz="1600" kern="100" dirty="0">
                          <a:effectLst/>
                        </a:rPr>
                        <a:t>»</a:t>
                      </a:r>
                      <a:r>
                        <a:rPr lang="en-GB" sz="1600" kern="100" dirty="0" err="1">
                          <a:effectLst/>
                        </a:rPr>
                        <a:t>Dostopnost</a:t>
                      </a:r>
                      <a:r>
                        <a:rPr lang="en-GB" sz="1600" kern="100" dirty="0">
                          <a:effectLst/>
                        </a:rPr>
                        <a:t> je </a:t>
                      </a:r>
                      <a:r>
                        <a:rPr lang="en-GB" sz="1600" kern="100" dirty="0" err="1">
                          <a:effectLst/>
                        </a:rPr>
                        <a:t>predraga</a:t>
                      </a:r>
                      <a:r>
                        <a:rPr lang="en-GB" sz="1600" kern="100" dirty="0">
                          <a:effectLst/>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tc>
                  <a:txBody>
                    <a:bodyPr/>
                    <a:lstStyle/>
                    <a:p>
                      <a:pPr algn="l">
                        <a:lnSpc>
                          <a:spcPct val="115000"/>
                        </a:lnSpc>
                        <a:spcAft>
                          <a:spcPts val="800"/>
                        </a:spcAft>
                        <a:buNone/>
                      </a:pPr>
                      <a:r>
                        <a:rPr lang="en-GB" sz="1600" kern="100" dirty="0">
                          <a:effectLst/>
                        </a:rPr>
                        <a:t>V </a:t>
                      </a:r>
                      <a:r>
                        <a:rPr lang="en-GB" sz="1600" kern="100" dirty="0" err="1">
                          <a:effectLst/>
                        </a:rPr>
                        <a:t>mnogih</a:t>
                      </a:r>
                      <a:r>
                        <a:rPr lang="en-GB" sz="1600" kern="100" dirty="0">
                          <a:effectLst/>
                        </a:rPr>
                        <a:t> </a:t>
                      </a:r>
                      <a:r>
                        <a:rPr lang="en-GB" sz="1600" kern="100" dirty="0" err="1">
                          <a:effectLst/>
                        </a:rPr>
                        <a:t>primerih</a:t>
                      </a:r>
                      <a:r>
                        <a:rPr lang="en-GB" sz="1600" kern="100" dirty="0">
                          <a:effectLst/>
                        </a:rPr>
                        <a:t> </a:t>
                      </a:r>
                      <a:r>
                        <a:rPr lang="en-GB" sz="1600" kern="100" dirty="0" err="1">
                          <a:effectLst/>
                        </a:rPr>
                        <a:t>obstaja</a:t>
                      </a:r>
                      <a:r>
                        <a:rPr lang="en-GB" sz="1600" kern="100" dirty="0">
                          <a:effectLst/>
                        </a:rPr>
                        <a:t> </a:t>
                      </a:r>
                      <a:r>
                        <a:rPr lang="en-GB" sz="1600" kern="100" dirty="0" err="1">
                          <a:effectLst/>
                        </a:rPr>
                        <a:t>veliko</a:t>
                      </a:r>
                      <a:r>
                        <a:rPr lang="en-GB" sz="1600" kern="100" dirty="0">
                          <a:effectLst/>
                        </a:rPr>
                        <a:t> »</a:t>
                      </a:r>
                      <a:r>
                        <a:rPr lang="en-GB" sz="1600" kern="100" dirty="0" err="1">
                          <a:effectLst/>
                        </a:rPr>
                        <a:t>poceni</a:t>
                      </a:r>
                      <a:r>
                        <a:rPr lang="en-GB" sz="1600" kern="100" dirty="0">
                          <a:effectLst/>
                        </a:rPr>
                        <a:t> </a:t>
                      </a:r>
                      <a:r>
                        <a:rPr lang="en-GB" sz="1600" kern="100" dirty="0" err="1">
                          <a:effectLst/>
                        </a:rPr>
                        <a:t>ali</a:t>
                      </a:r>
                      <a:r>
                        <a:rPr lang="en-GB" sz="1600" kern="100" dirty="0">
                          <a:effectLst/>
                        </a:rPr>
                        <a:t> </a:t>
                      </a:r>
                      <a:r>
                        <a:rPr lang="en-GB" sz="1600" kern="100" dirty="0" err="1">
                          <a:effectLst/>
                        </a:rPr>
                        <a:t>brezplačnih</a:t>
                      </a:r>
                      <a:r>
                        <a:rPr lang="en-GB" sz="1600" kern="100" dirty="0">
                          <a:effectLst/>
                        </a:rPr>
                        <a:t>« </a:t>
                      </a:r>
                      <a:r>
                        <a:rPr lang="en-GB" sz="1600" kern="100" dirty="0" err="1">
                          <a:effectLst/>
                        </a:rPr>
                        <a:t>načinov</a:t>
                      </a:r>
                      <a:r>
                        <a:rPr lang="en-GB" sz="1600" kern="100" dirty="0">
                          <a:effectLst/>
                        </a:rPr>
                        <a:t> za </a:t>
                      </a:r>
                      <a:r>
                        <a:rPr lang="en-GB" sz="1600" kern="100" dirty="0" err="1">
                          <a:effectLst/>
                        </a:rPr>
                        <a:t>zagotavljanje</a:t>
                      </a:r>
                      <a:r>
                        <a:rPr lang="en-GB" sz="1600" kern="100" dirty="0">
                          <a:effectLst/>
                        </a:rPr>
                        <a:t> </a:t>
                      </a:r>
                      <a:r>
                        <a:rPr lang="en-GB" sz="1600" kern="100" dirty="0" err="1">
                          <a:effectLst/>
                        </a:rPr>
                        <a:t>dostopnosti</a:t>
                      </a:r>
                      <a:r>
                        <a:rPr lang="en-GB" sz="1600" kern="100" dirty="0">
                          <a:effectLst/>
                        </a:rPr>
                        <a:t>. Na primer:</a:t>
                      </a:r>
                      <a:endParaRPr lang="sl-SI" sz="1600" kern="100" dirty="0">
                        <a:effectLst/>
                      </a:endParaRPr>
                    </a:p>
                    <a:p>
                      <a:pPr marL="285750" indent="-285750" algn="l">
                        <a:lnSpc>
                          <a:spcPct val="115000"/>
                        </a:lnSpc>
                        <a:spcAft>
                          <a:spcPts val="800"/>
                        </a:spcAft>
                        <a:buFont typeface="Arial" panose="020B0604020202020204" pitchFamily="34" charset="0"/>
                        <a:buChar char="•"/>
                      </a:pPr>
                      <a:r>
                        <a:rPr lang="en-GB" sz="1600" kern="100" dirty="0" err="1">
                          <a:effectLst/>
                        </a:rPr>
                        <a:t>Imejte</a:t>
                      </a:r>
                      <a:r>
                        <a:rPr lang="en-GB" sz="1600" kern="100" dirty="0">
                          <a:effectLst/>
                        </a:rPr>
                        <a:t> </a:t>
                      </a:r>
                      <a:r>
                        <a:rPr lang="en-GB" sz="1600" kern="100" dirty="0" err="1">
                          <a:effectLst/>
                        </a:rPr>
                        <a:t>pri</a:t>
                      </a:r>
                      <a:r>
                        <a:rPr lang="en-GB" sz="1600" kern="100" dirty="0">
                          <a:effectLst/>
                        </a:rPr>
                        <a:t> </a:t>
                      </a:r>
                      <a:r>
                        <a:rPr lang="en-GB" sz="1600" kern="100" dirty="0" err="1">
                          <a:effectLst/>
                        </a:rPr>
                        <a:t>roki</a:t>
                      </a:r>
                      <a:r>
                        <a:rPr lang="en-GB" sz="1600" kern="100" dirty="0">
                          <a:effectLst/>
                        </a:rPr>
                        <a:t> </a:t>
                      </a:r>
                      <a:r>
                        <a:rPr lang="en-GB" sz="1600" kern="100" dirty="0" err="1">
                          <a:effectLst/>
                        </a:rPr>
                        <a:t>povečevalno</a:t>
                      </a:r>
                      <a:r>
                        <a:rPr lang="en-GB" sz="1600" kern="100" dirty="0">
                          <a:effectLst/>
                        </a:rPr>
                        <a:t> </a:t>
                      </a:r>
                      <a:r>
                        <a:rPr lang="en-GB" sz="1600" kern="100" dirty="0" err="1">
                          <a:effectLst/>
                        </a:rPr>
                        <a:t>steklo</a:t>
                      </a:r>
                      <a:r>
                        <a:rPr lang="en-GB" sz="1600" kern="100" dirty="0">
                          <a:effectLst/>
                        </a:rPr>
                        <a:t>, da </a:t>
                      </a:r>
                      <a:r>
                        <a:rPr lang="en-GB" sz="1600" kern="100" dirty="0" err="1">
                          <a:effectLst/>
                        </a:rPr>
                        <a:t>lahko</a:t>
                      </a:r>
                      <a:r>
                        <a:rPr lang="en-GB" sz="1600" kern="100" dirty="0">
                          <a:effectLst/>
                        </a:rPr>
                        <a:t> </a:t>
                      </a:r>
                      <a:r>
                        <a:rPr lang="en-GB" sz="1600" kern="100" dirty="0" err="1">
                          <a:effectLst/>
                        </a:rPr>
                        <a:t>slabovidna</a:t>
                      </a:r>
                      <a:r>
                        <a:rPr lang="en-GB" sz="1600" kern="100" dirty="0">
                          <a:effectLst/>
                        </a:rPr>
                        <a:t> </a:t>
                      </a:r>
                      <a:r>
                        <a:rPr lang="en-GB" sz="1600" kern="100" dirty="0" err="1">
                          <a:effectLst/>
                        </a:rPr>
                        <a:t>oseba</a:t>
                      </a:r>
                      <a:r>
                        <a:rPr lang="en-GB" sz="1600" kern="100" dirty="0">
                          <a:effectLst/>
                        </a:rPr>
                        <a:t> </a:t>
                      </a:r>
                      <a:r>
                        <a:rPr lang="en-GB" sz="1600" kern="100" dirty="0" err="1">
                          <a:effectLst/>
                        </a:rPr>
                        <a:t>prebere</a:t>
                      </a:r>
                      <a:r>
                        <a:rPr lang="en-GB" sz="1600" kern="100" dirty="0">
                          <a:effectLst/>
                        </a:rPr>
                        <a:t> </a:t>
                      </a:r>
                      <a:r>
                        <a:rPr lang="en-GB" sz="1600" kern="100" dirty="0" err="1">
                          <a:effectLst/>
                        </a:rPr>
                        <a:t>jedilni</a:t>
                      </a:r>
                      <a:r>
                        <a:rPr lang="en-GB" sz="1600" kern="100" dirty="0">
                          <a:effectLst/>
                        </a:rPr>
                        <a:t> list</a:t>
                      </a:r>
                      <a:endParaRPr lang="sl-SI" sz="1600" kern="100" dirty="0">
                        <a:effectLst/>
                      </a:endParaRPr>
                    </a:p>
                    <a:p>
                      <a:pPr marL="285750" indent="-285750" algn="l">
                        <a:lnSpc>
                          <a:spcPct val="115000"/>
                        </a:lnSpc>
                        <a:spcAft>
                          <a:spcPts val="800"/>
                        </a:spcAft>
                        <a:buFont typeface="Arial" panose="020B0604020202020204" pitchFamily="34" charset="0"/>
                        <a:buChar char="•"/>
                      </a:pPr>
                      <a:r>
                        <a:rPr lang="en-GB" sz="1600" kern="100" dirty="0" err="1">
                          <a:effectLst/>
                        </a:rPr>
                        <a:t>Vključite</a:t>
                      </a:r>
                      <a:r>
                        <a:rPr lang="en-GB" sz="1600" kern="100" dirty="0">
                          <a:effectLst/>
                        </a:rPr>
                        <a:t> </a:t>
                      </a:r>
                      <a:r>
                        <a:rPr lang="en-GB" sz="1600" kern="100" dirty="0" err="1">
                          <a:effectLst/>
                        </a:rPr>
                        <a:t>usposabljanje</a:t>
                      </a:r>
                      <a:r>
                        <a:rPr lang="en-GB" sz="1600" kern="100" dirty="0">
                          <a:effectLst/>
                        </a:rPr>
                        <a:t> o </a:t>
                      </a:r>
                      <a:r>
                        <a:rPr lang="en-GB" sz="1600" kern="100" dirty="0" err="1">
                          <a:effectLst/>
                        </a:rPr>
                        <a:t>dostopnosti</a:t>
                      </a:r>
                      <a:r>
                        <a:rPr lang="en-GB" sz="1600" kern="100" dirty="0">
                          <a:effectLst/>
                        </a:rPr>
                        <a:t> v </a:t>
                      </a:r>
                      <a:r>
                        <a:rPr lang="en-GB" sz="1600" kern="100" dirty="0" err="1">
                          <a:effectLst/>
                        </a:rPr>
                        <a:t>splošno</a:t>
                      </a:r>
                      <a:r>
                        <a:rPr lang="en-GB" sz="1600" kern="100" dirty="0">
                          <a:effectLst/>
                        </a:rPr>
                        <a:t> </a:t>
                      </a:r>
                      <a:r>
                        <a:rPr lang="en-GB" sz="1600" kern="100" dirty="0" err="1">
                          <a:effectLst/>
                        </a:rPr>
                        <a:t>usposabljanje</a:t>
                      </a:r>
                      <a:r>
                        <a:rPr lang="en-GB" sz="1600" kern="100" dirty="0">
                          <a:effectLst/>
                        </a:rPr>
                        <a:t> </a:t>
                      </a:r>
                      <a:r>
                        <a:rPr lang="en-GB" sz="1600" kern="100" dirty="0" err="1">
                          <a:effectLst/>
                        </a:rPr>
                        <a:t>osebja</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solidFill>
                  </a:tcPr>
                </a:tc>
                <a:extLst>
                  <a:ext uri="{0D108BD9-81ED-4DB2-BD59-A6C34878D82A}">
                    <a16:rowId xmlns:a16="http://schemas.microsoft.com/office/drawing/2014/main" val="1024253255"/>
                  </a:ext>
                </a:extLst>
              </a:tr>
              <a:tr h="585557">
                <a:tc>
                  <a:txBody>
                    <a:bodyPr/>
                    <a:lstStyle/>
                    <a:p>
                      <a:pPr algn="l">
                        <a:lnSpc>
                          <a:spcPct val="115000"/>
                        </a:lnSpc>
                        <a:spcAft>
                          <a:spcPts val="800"/>
                        </a:spcAft>
                        <a:buNone/>
                      </a:pPr>
                      <a:r>
                        <a:rPr lang="en-GB" sz="1600" kern="100" dirty="0">
                          <a:effectLst/>
                        </a:rPr>
                        <a:t>»To je </a:t>
                      </a:r>
                      <a:r>
                        <a:rPr lang="en-GB" sz="1600" kern="100" dirty="0" err="1">
                          <a:effectLst/>
                        </a:rPr>
                        <a:t>nišni</a:t>
                      </a:r>
                      <a:r>
                        <a:rPr lang="en-GB" sz="1600" kern="100" dirty="0">
                          <a:effectLst/>
                        </a:rPr>
                        <a:t> </a:t>
                      </a:r>
                      <a:r>
                        <a:rPr lang="en-GB" sz="1600" kern="100" dirty="0" err="1">
                          <a:effectLst/>
                        </a:rPr>
                        <a:t>trg</a:t>
                      </a:r>
                      <a:r>
                        <a:rPr lang="en-GB" sz="1600" kern="100" dirty="0">
                          <a:effectLst/>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tc>
                  <a:txBody>
                    <a:bodyPr/>
                    <a:lstStyle/>
                    <a:p>
                      <a:pPr algn="l">
                        <a:lnSpc>
                          <a:spcPct val="115000"/>
                        </a:lnSpc>
                        <a:spcAft>
                          <a:spcPts val="800"/>
                        </a:spcAft>
                        <a:buNone/>
                      </a:pPr>
                      <a:r>
                        <a:rPr lang="sl-SI" sz="1600" kern="100" dirty="0">
                          <a:effectLst/>
                        </a:rPr>
                        <a:t>Dostopni turizem</a:t>
                      </a:r>
                      <a:r>
                        <a:rPr lang="en-GB" sz="1600" kern="100" dirty="0">
                          <a:effectLst/>
                        </a:rPr>
                        <a:t> </a:t>
                      </a:r>
                      <a:r>
                        <a:rPr lang="en-GB" sz="1600" kern="100" dirty="0" err="1">
                          <a:effectLst/>
                        </a:rPr>
                        <a:t>zajema</a:t>
                      </a:r>
                      <a:r>
                        <a:rPr lang="en-GB" sz="1600" kern="100" dirty="0">
                          <a:effectLst/>
                        </a:rPr>
                        <a:t> </a:t>
                      </a:r>
                      <a:r>
                        <a:rPr lang="en-GB" sz="1600" kern="100" dirty="0" err="1">
                          <a:effectLst/>
                        </a:rPr>
                        <a:t>več</a:t>
                      </a:r>
                      <a:r>
                        <a:rPr lang="en-GB" sz="1600" kern="100" dirty="0">
                          <a:effectLst/>
                        </a:rPr>
                        <a:t> </a:t>
                      </a:r>
                      <a:r>
                        <a:rPr lang="en-GB" sz="1600" kern="100" dirty="0" err="1">
                          <a:effectLst/>
                        </a:rPr>
                        <a:t>kot</a:t>
                      </a:r>
                      <a:r>
                        <a:rPr lang="en-GB" sz="1600" kern="100" dirty="0">
                          <a:effectLst/>
                        </a:rPr>
                        <a:t> 25 % </a:t>
                      </a:r>
                      <a:r>
                        <a:rPr lang="en-GB" sz="1600" kern="100" dirty="0" err="1">
                          <a:effectLst/>
                        </a:rPr>
                        <a:t>celotnega</a:t>
                      </a:r>
                      <a:r>
                        <a:rPr lang="en-GB" sz="1600" kern="100" dirty="0">
                          <a:effectLst/>
                        </a:rPr>
                        <a:t> </a:t>
                      </a:r>
                      <a:r>
                        <a:rPr lang="en-GB" sz="1600" kern="100" dirty="0" err="1">
                          <a:effectLst/>
                        </a:rPr>
                        <a:t>turističnega</a:t>
                      </a:r>
                      <a:r>
                        <a:rPr lang="en-GB" sz="1600" kern="100" dirty="0">
                          <a:effectLst/>
                        </a:rPr>
                        <a:t> </a:t>
                      </a:r>
                      <a:r>
                        <a:rPr lang="en-GB" sz="1600" kern="100" dirty="0" err="1">
                          <a:effectLst/>
                        </a:rPr>
                        <a:t>trga</a:t>
                      </a:r>
                      <a:r>
                        <a:rPr lang="en-GB" sz="1600" kern="100" dirty="0">
                          <a:effectLst/>
                        </a:rPr>
                        <a:t>, </a:t>
                      </a:r>
                      <a:r>
                        <a:rPr lang="en-GB" sz="1600" kern="100" dirty="0" err="1">
                          <a:effectLst/>
                        </a:rPr>
                        <a:t>njegov</a:t>
                      </a:r>
                      <a:r>
                        <a:rPr lang="en-GB" sz="1600" kern="100" dirty="0">
                          <a:effectLst/>
                        </a:rPr>
                        <a:t> </a:t>
                      </a:r>
                      <a:r>
                        <a:rPr lang="en-GB" sz="1600" kern="100" dirty="0" err="1">
                          <a:effectLst/>
                        </a:rPr>
                        <a:t>obseg</a:t>
                      </a:r>
                      <a:r>
                        <a:rPr lang="en-GB" sz="1600" kern="100" dirty="0">
                          <a:effectLst/>
                        </a:rPr>
                        <a:t> pa se s </a:t>
                      </a:r>
                      <a:r>
                        <a:rPr lang="en-GB" sz="1600" kern="100" dirty="0" err="1">
                          <a:effectLst/>
                        </a:rPr>
                        <a:t>staranjem</a:t>
                      </a:r>
                      <a:r>
                        <a:rPr lang="en-GB" sz="1600" kern="100" dirty="0">
                          <a:effectLst/>
                        </a:rPr>
                        <a:t> </a:t>
                      </a:r>
                      <a:r>
                        <a:rPr lang="en-GB" sz="1600" kern="100" dirty="0" err="1">
                          <a:effectLst/>
                        </a:rPr>
                        <a:t>prebivalstva</a:t>
                      </a:r>
                      <a:r>
                        <a:rPr lang="en-GB" sz="1600" kern="100" dirty="0">
                          <a:effectLst/>
                        </a:rPr>
                        <a:t> </a:t>
                      </a:r>
                      <a:r>
                        <a:rPr lang="en-GB" sz="1600" kern="100" dirty="0" err="1">
                          <a:effectLst/>
                        </a:rPr>
                        <a:t>še</a:t>
                      </a:r>
                      <a:r>
                        <a:rPr lang="en-GB" sz="1600" kern="100" dirty="0">
                          <a:effectLst/>
                        </a:rPr>
                        <a:t> </a:t>
                      </a:r>
                      <a:r>
                        <a:rPr lang="en-GB" sz="1600" kern="100" dirty="0" err="1">
                          <a:effectLst/>
                        </a:rPr>
                        <a:t>povečuje</a:t>
                      </a:r>
                      <a:r>
                        <a:rPr lang="en-GB" sz="1600" kern="100" dirty="0">
                          <a:effectLst/>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90000"/>
                      </a:schemeClr>
                    </a:solidFill>
                  </a:tcPr>
                </a:tc>
                <a:extLst>
                  <a:ext uri="{0D108BD9-81ED-4DB2-BD59-A6C34878D82A}">
                    <a16:rowId xmlns:a16="http://schemas.microsoft.com/office/drawing/2014/main" val="1173406942"/>
                  </a:ext>
                </a:extLst>
              </a:tr>
              <a:tr h="1049709">
                <a:tc>
                  <a:txBody>
                    <a:bodyPr/>
                    <a:lstStyle/>
                    <a:p>
                      <a:pPr algn="l">
                        <a:lnSpc>
                          <a:spcPct val="115000"/>
                        </a:lnSpc>
                        <a:spcAft>
                          <a:spcPts val="800"/>
                        </a:spcAft>
                        <a:buNone/>
                      </a:pPr>
                      <a:r>
                        <a:rPr lang="en-GB" sz="1600" kern="100" dirty="0">
                          <a:effectLst/>
                        </a:rPr>
                        <a:t>»</a:t>
                      </a:r>
                      <a:r>
                        <a:rPr lang="en-GB" sz="1600" kern="100" dirty="0" err="1">
                          <a:effectLst/>
                        </a:rPr>
                        <a:t>Lahko</a:t>
                      </a:r>
                      <a:r>
                        <a:rPr lang="en-GB" sz="1600" kern="100" dirty="0">
                          <a:effectLst/>
                        </a:rPr>
                        <a:t> se </a:t>
                      </a:r>
                      <a:r>
                        <a:rPr lang="en-GB" sz="1600" kern="100" dirty="0" err="1">
                          <a:effectLst/>
                        </a:rPr>
                        <a:t>nam</a:t>
                      </a:r>
                      <a:r>
                        <a:rPr lang="en-GB" sz="1600" kern="100" dirty="0">
                          <a:effectLst/>
                        </a:rPr>
                        <a:t> </a:t>
                      </a:r>
                      <a:r>
                        <a:rPr lang="en-GB" sz="1600" kern="100" dirty="0" err="1">
                          <a:effectLst/>
                        </a:rPr>
                        <a:t>zgodi</a:t>
                      </a:r>
                      <a:r>
                        <a:rPr lang="en-GB" sz="1600" kern="100" dirty="0">
                          <a:effectLst/>
                        </a:rPr>
                        <a:t>, da </a:t>
                      </a:r>
                      <a:r>
                        <a:rPr lang="en-GB" sz="1600" kern="100" dirty="0" err="1">
                          <a:effectLst/>
                        </a:rPr>
                        <a:t>storimo</a:t>
                      </a:r>
                      <a:r>
                        <a:rPr lang="en-GB" sz="1600" kern="100" dirty="0">
                          <a:effectLst/>
                        </a:rPr>
                        <a:t> </a:t>
                      </a:r>
                      <a:r>
                        <a:rPr lang="en-GB" sz="1600" kern="100" dirty="0" err="1">
                          <a:effectLst/>
                        </a:rPr>
                        <a:t>ali</a:t>
                      </a:r>
                      <a:r>
                        <a:rPr lang="en-GB" sz="1600" kern="100" dirty="0">
                          <a:effectLst/>
                        </a:rPr>
                        <a:t> </a:t>
                      </a:r>
                      <a:r>
                        <a:rPr lang="en-GB" sz="1600" kern="100" dirty="0" err="1">
                          <a:effectLst/>
                        </a:rPr>
                        <a:t>rečemo</a:t>
                      </a:r>
                      <a:r>
                        <a:rPr lang="en-GB" sz="1600" kern="100" dirty="0">
                          <a:effectLst/>
                        </a:rPr>
                        <a:t> </a:t>
                      </a:r>
                      <a:r>
                        <a:rPr lang="en-GB" sz="1600" kern="100" dirty="0" err="1">
                          <a:effectLst/>
                        </a:rPr>
                        <a:t>kaj</a:t>
                      </a:r>
                      <a:r>
                        <a:rPr lang="en-GB" sz="1600" kern="100" dirty="0">
                          <a:effectLst/>
                        </a:rPr>
                        <a:t> </a:t>
                      </a:r>
                      <a:r>
                        <a:rPr lang="en-GB" sz="1600" kern="100" dirty="0" err="1">
                          <a:effectLst/>
                        </a:rPr>
                        <a:t>neprimernega</a:t>
                      </a:r>
                      <a:r>
                        <a:rPr lang="en-GB" sz="1600" kern="100" dirty="0">
                          <a:effectLst/>
                        </a:rPr>
                        <a:t> in s </a:t>
                      </a:r>
                      <a:r>
                        <a:rPr lang="en-GB" sz="1600" kern="100" dirty="0" err="1">
                          <a:effectLst/>
                        </a:rPr>
                        <a:t>tem</a:t>
                      </a:r>
                      <a:r>
                        <a:rPr lang="en-GB" sz="1600" kern="100" dirty="0">
                          <a:effectLst/>
                        </a:rPr>
                        <a:t> </a:t>
                      </a:r>
                      <a:r>
                        <a:rPr lang="en-GB" sz="1600" kern="100" dirty="0" err="1">
                          <a:effectLst/>
                        </a:rPr>
                        <a:t>koga</a:t>
                      </a:r>
                      <a:r>
                        <a:rPr lang="en-GB" sz="1600" kern="100" dirty="0">
                          <a:effectLst/>
                        </a:rPr>
                        <a:t> </a:t>
                      </a:r>
                      <a:r>
                        <a:rPr lang="en-GB" sz="1600" kern="100" dirty="0" err="1">
                          <a:effectLst/>
                        </a:rPr>
                        <a:t>užalimo</a:t>
                      </a:r>
                      <a:r>
                        <a:rPr lang="en-GB" sz="1600" kern="100" dirty="0">
                          <a:effectLst/>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lumMod val="25000"/>
                      </a:schemeClr>
                    </a:solidFill>
                  </a:tcPr>
                </a:tc>
                <a:tc>
                  <a:txBody>
                    <a:bodyPr/>
                    <a:lstStyle/>
                    <a:p>
                      <a:pPr algn="l">
                        <a:lnSpc>
                          <a:spcPct val="115000"/>
                        </a:lnSpc>
                        <a:spcAft>
                          <a:spcPts val="800"/>
                        </a:spcAft>
                        <a:buNone/>
                      </a:pPr>
                      <a:r>
                        <a:rPr lang="en-GB" sz="1600" kern="100" dirty="0" err="1">
                          <a:effectLst/>
                        </a:rPr>
                        <a:t>Dokazano</a:t>
                      </a:r>
                      <a:r>
                        <a:rPr lang="en-GB" sz="1600" kern="100" dirty="0">
                          <a:effectLst/>
                        </a:rPr>
                        <a:t> je, da </a:t>
                      </a:r>
                      <a:r>
                        <a:rPr lang="en-GB" sz="1600" kern="100" dirty="0" err="1">
                          <a:effectLst/>
                        </a:rPr>
                        <a:t>usposabljanje</a:t>
                      </a:r>
                      <a:r>
                        <a:rPr lang="en-GB" sz="1600" kern="100" dirty="0">
                          <a:effectLst/>
                        </a:rPr>
                        <a:t> </a:t>
                      </a:r>
                      <a:r>
                        <a:rPr lang="en-GB" sz="1600" kern="100" dirty="0" err="1">
                          <a:effectLst/>
                        </a:rPr>
                        <a:t>na</a:t>
                      </a:r>
                      <a:r>
                        <a:rPr lang="en-GB" sz="1600" kern="100" dirty="0">
                          <a:effectLst/>
                        </a:rPr>
                        <a:t> </a:t>
                      </a:r>
                      <a:r>
                        <a:rPr lang="en-GB" sz="1600" kern="100" dirty="0" err="1">
                          <a:effectLst/>
                        </a:rPr>
                        <a:t>področju</a:t>
                      </a:r>
                      <a:r>
                        <a:rPr lang="en-GB" sz="1600" kern="100" dirty="0">
                          <a:effectLst/>
                        </a:rPr>
                        <a:t> </a:t>
                      </a:r>
                      <a:r>
                        <a:rPr lang="en-GB" sz="1600" kern="100" dirty="0" err="1">
                          <a:effectLst/>
                        </a:rPr>
                        <a:t>dostopnosti</a:t>
                      </a:r>
                      <a:r>
                        <a:rPr lang="en-GB" sz="1600" kern="100" dirty="0">
                          <a:effectLst/>
                        </a:rPr>
                        <a:t> </a:t>
                      </a:r>
                      <a:r>
                        <a:rPr lang="en-GB" sz="1600" b="1" kern="100" dirty="0" err="1">
                          <a:effectLst/>
                        </a:rPr>
                        <a:t>poveča</a:t>
                      </a:r>
                      <a:r>
                        <a:rPr lang="en-GB" sz="1600" b="1" kern="100" dirty="0">
                          <a:effectLst/>
                        </a:rPr>
                        <a:t> </a:t>
                      </a:r>
                      <a:r>
                        <a:rPr lang="en-GB" sz="1600" b="1" kern="100" dirty="0" err="1">
                          <a:effectLst/>
                        </a:rPr>
                        <a:t>samozavest</a:t>
                      </a:r>
                      <a:r>
                        <a:rPr lang="en-GB" sz="1600" b="1" kern="100" dirty="0">
                          <a:effectLst/>
                        </a:rPr>
                        <a:t> </a:t>
                      </a:r>
                      <a:r>
                        <a:rPr lang="en-GB" sz="1600" b="1" kern="100" dirty="0" err="1">
                          <a:effectLst/>
                        </a:rPr>
                        <a:t>zaposlenih</a:t>
                      </a:r>
                      <a:r>
                        <a:rPr lang="en-GB" sz="1600" b="1" kern="100" dirty="0">
                          <a:effectLst/>
                        </a:rPr>
                        <a:t>, </a:t>
                      </a:r>
                      <a:r>
                        <a:rPr lang="en-GB" sz="1600" b="1" kern="100" dirty="0" err="1">
                          <a:effectLst/>
                        </a:rPr>
                        <a:t>izboljša</a:t>
                      </a:r>
                      <a:r>
                        <a:rPr lang="en-GB" sz="1600" b="1" kern="100" dirty="0">
                          <a:effectLst/>
                        </a:rPr>
                        <a:t> </a:t>
                      </a:r>
                      <a:r>
                        <a:rPr lang="en-GB" sz="1600" b="1" kern="100" dirty="0" err="1">
                          <a:effectLst/>
                        </a:rPr>
                        <a:t>storitve</a:t>
                      </a:r>
                      <a:r>
                        <a:rPr lang="en-GB" sz="1600" b="1" kern="100" dirty="0">
                          <a:effectLst/>
                        </a:rPr>
                        <a:t> za </a:t>
                      </a:r>
                      <a:r>
                        <a:rPr lang="en-GB" sz="1600" b="1" kern="100" dirty="0" err="1">
                          <a:effectLst/>
                        </a:rPr>
                        <a:t>stranke</a:t>
                      </a:r>
                      <a:r>
                        <a:rPr lang="en-GB" sz="1600" b="1" kern="100" dirty="0">
                          <a:effectLst/>
                        </a:rPr>
                        <a:t>, </a:t>
                      </a:r>
                      <a:r>
                        <a:rPr lang="en-GB" sz="1600" b="1" kern="100" dirty="0" err="1">
                          <a:effectLst/>
                        </a:rPr>
                        <a:t>spodbuja</a:t>
                      </a:r>
                      <a:r>
                        <a:rPr lang="en-GB" sz="1600" b="1" kern="100" dirty="0">
                          <a:effectLst/>
                        </a:rPr>
                        <a:t> </a:t>
                      </a:r>
                      <a:r>
                        <a:rPr lang="en-GB" sz="1600" b="1" kern="100" dirty="0" err="1">
                          <a:effectLst/>
                        </a:rPr>
                        <a:t>ponovne</a:t>
                      </a:r>
                      <a:r>
                        <a:rPr lang="en-GB" sz="1600" b="1" kern="100" dirty="0">
                          <a:effectLst/>
                        </a:rPr>
                        <a:t> </a:t>
                      </a:r>
                      <a:r>
                        <a:rPr lang="en-GB" sz="1600" b="1" kern="100" dirty="0" err="1">
                          <a:effectLst/>
                        </a:rPr>
                        <a:t>nakupe</a:t>
                      </a:r>
                      <a:r>
                        <a:rPr lang="en-GB" sz="1600" b="1" kern="100" dirty="0">
                          <a:effectLst/>
                        </a:rPr>
                        <a:t> in </a:t>
                      </a:r>
                      <a:r>
                        <a:rPr lang="en-GB" sz="1600" b="1" kern="100" dirty="0" err="1">
                          <a:effectLst/>
                        </a:rPr>
                        <a:t>prispeva</a:t>
                      </a:r>
                      <a:r>
                        <a:rPr lang="en-GB" sz="1600" b="1" kern="100" dirty="0">
                          <a:effectLst/>
                        </a:rPr>
                        <a:t> k </a:t>
                      </a:r>
                      <a:r>
                        <a:rPr lang="en-GB" sz="1600" b="1" kern="100" dirty="0" err="1">
                          <a:effectLst/>
                        </a:rPr>
                        <a:t>boljšim</a:t>
                      </a:r>
                      <a:r>
                        <a:rPr lang="en-GB" sz="1600" b="1" kern="100" dirty="0">
                          <a:effectLst/>
                        </a:rPr>
                        <a:t> </a:t>
                      </a:r>
                      <a:r>
                        <a:rPr lang="en-GB" sz="1600" b="1" kern="100" dirty="0" err="1">
                          <a:effectLst/>
                        </a:rPr>
                        <a:t>ocenam</a:t>
                      </a:r>
                      <a:r>
                        <a:rPr lang="en-GB" sz="1600" b="1" kern="100" dirty="0">
                          <a:effectLst/>
                        </a:rPr>
                        <a:t> </a:t>
                      </a:r>
                      <a:r>
                        <a:rPr lang="en-GB" sz="1600" b="1" kern="100" dirty="0" err="1">
                          <a:effectLst/>
                        </a:rPr>
                        <a:t>zadovoljstva</a:t>
                      </a:r>
                      <a:r>
                        <a:rPr lang="en-GB" sz="1600" b="1" kern="100" dirty="0">
                          <a:effectLst/>
                        </a:rPr>
                        <a:t> </a:t>
                      </a:r>
                      <a:r>
                        <a:rPr lang="en-GB" sz="1600" b="1" kern="100" dirty="0" err="1">
                          <a:effectLst/>
                        </a:rPr>
                        <a:t>strank</a:t>
                      </a:r>
                      <a:r>
                        <a:rPr lang="en-GB" sz="1600" b="1" kern="100" dirty="0">
                          <a:effectLst/>
                        </a:rPr>
                        <a:t>.</a:t>
                      </a:r>
                      <a:endParaRPr lang="en-US"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solidFill>
                  </a:tcPr>
                </a:tc>
                <a:extLst>
                  <a:ext uri="{0D108BD9-81ED-4DB2-BD59-A6C34878D82A}">
                    <a16:rowId xmlns:a16="http://schemas.microsoft.com/office/drawing/2014/main" val="533034043"/>
                  </a:ext>
                </a:extLst>
              </a:tr>
            </a:tbl>
          </a:graphicData>
        </a:graphic>
      </p:graphicFrame>
    </p:spTree>
    <p:extLst>
      <p:ext uri="{BB962C8B-B14F-4D97-AF65-F5344CB8AC3E}">
        <p14:creationId xmlns:p14="http://schemas.microsoft.com/office/powerpoint/2010/main" val="386060859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AE0DC-C99C-4F4E-2883-10B7ACB244E7}"/>
              </a:ext>
            </a:extLst>
          </p:cNvPr>
          <p:cNvSpPr>
            <a:spLocks noGrp="1"/>
          </p:cNvSpPr>
          <p:nvPr>
            <p:ph type="title"/>
          </p:nvPr>
        </p:nvSpPr>
        <p:spPr/>
        <p:txBody>
          <a:bodyPr/>
          <a:lstStyle/>
          <a:p>
            <a:r>
              <a:rPr lang="en-US" dirty="0" err="1"/>
              <a:t>Dostopnost</a:t>
            </a:r>
            <a:r>
              <a:rPr lang="en-US" dirty="0"/>
              <a:t> </a:t>
            </a:r>
            <a:r>
              <a:rPr lang="en-US" dirty="0" err="1"/>
              <a:t>kot</a:t>
            </a:r>
            <a:r>
              <a:rPr lang="en-US" dirty="0"/>
              <a:t> </a:t>
            </a:r>
            <a:r>
              <a:rPr lang="en-US" dirty="0" err="1"/>
              <a:t>človekova</a:t>
            </a:r>
            <a:r>
              <a:rPr lang="en-US" dirty="0"/>
              <a:t> </a:t>
            </a:r>
            <a:r>
              <a:rPr lang="en-US" dirty="0" err="1"/>
              <a:t>pravica</a:t>
            </a:r>
            <a:endParaRPr lang="en-US" dirty="0"/>
          </a:p>
        </p:txBody>
      </p:sp>
      <p:sp>
        <p:nvSpPr>
          <p:cNvPr id="3" name="Content Placeholder 2">
            <a:extLst>
              <a:ext uri="{FF2B5EF4-FFF2-40B4-BE49-F238E27FC236}">
                <a16:creationId xmlns:a16="http://schemas.microsoft.com/office/drawing/2014/main" id="{6D9D173E-0A71-8900-CC3D-2593FD00ACBF}"/>
              </a:ext>
            </a:extLst>
          </p:cNvPr>
          <p:cNvSpPr>
            <a:spLocks noGrp="1"/>
          </p:cNvSpPr>
          <p:nvPr>
            <p:ph idx="1"/>
          </p:nvPr>
        </p:nvSpPr>
        <p:spPr/>
        <p:txBody>
          <a:bodyPr>
            <a:normAutofit/>
          </a:bodyPr>
          <a:lstStyle/>
          <a:p>
            <a:pPr>
              <a:buFont typeface="Arial" panose="020B0604020202020204" pitchFamily="34" charset="0"/>
              <a:buChar char="•"/>
            </a:pPr>
            <a:r>
              <a:rPr lang="en-US" dirty="0"/>
              <a:t>Accessibility is primarily about equal rights and basic human dignity. </a:t>
            </a:r>
            <a:endParaRPr lang="sl-SI" dirty="0"/>
          </a:p>
          <a:p>
            <a:pPr marL="0" indent="0">
              <a:buNone/>
            </a:pPr>
            <a:r>
              <a:rPr lang="en-US" dirty="0"/>
              <a:t>If a cultural site is open to the public, it should be open to all members of the public.</a:t>
            </a:r>
            <a:endParaRPr lang="sl-SI" dirty="0"/>
          </a:p>
          <a:p>
            <a:r>
              <a:rPr lang="en-US" dirty="0" err="1"/>
              <a:t>Izključevanje</a:t>
            </a:r>
            <a:r>
              <a:rPr lang="en-US" dirty="0"/>
              <a:t> </a:t>
            </a:r>
            <a:r>
              <a:rPr lang="en-US" dirty="0" err="1"/>
              <a:t>vpliva</a:t>
            </a:r>
            <a:r>
              <a:rPr lang="en-US" dirty="0"/>
              <a:t> </a:t>
            </a:r>
            <a:r>
              <a:rPr lang="en-US" dirty="0" err="1"/>
              <a:t>na</a:t>
            </a:r>
            <a:r>
              <a:rPr lang="en-US" dirty="0"/>
              <a:t>:</a:t>
            </a:r>
            <a:endParaRPr lang="sl-SI" dirty="0"/>
          </a:p>
          <a:p>
            <a:pPr lvl="1">
              <a:buFont typeface="Arial" panose="020B0604020202020204" pitchFamily="34" charset="0"/>
              <a:buChar char="•"/>
            </a:pPr>
            <a:r>
              <a:rPr lang="en-US" dirty="0" err="1"/>
              <a:t>Samostojnost</a:t>
            </a:r>
            <a:endParaRPr lang="sl-SI" dirty="0"/>
          </a:p>
          <a:p>
            <a:pPr lvl="1">
              <a:buFont typeface="Arial" panose="020B0604020202020204" pitchFamily="34" charset="0"/>
              <a:buChar char="•"/>
            </a:pPr>
            <a:r>
              <a:rPr lang="en-US" dirty="0" err="1"/>
              <a:t>Samozavest</a:t>
            </a:r>
            <a:endParaRPr lang="sl-SI" dirty="0"/>
          </a:p>
          <a:p>
            <a:pPr lvl="1">
              <a:buFont typeface="Arial" panose="020B0604020202020204" pitchFamily="34" charset="0"/>
              <a:buChar char="•"/>
            </a:pPr>
            <a:r>
              <a:rPr lang="en-US" dirty="0" err="1"/>
              <a:t>občutek</a:t>
            </a:r>
            <a:r>
              <a:rPr lang="en-US" dirty="0"/>
              <a:t> </a:t>
            </a:r>
            <a:r>
              <a:rPr lang="en-US" dirty="0" err="1"/>
              <a:t>pripadnosti</a:t>
            </a:r>
            <a:endParaRPr lang="sl-SI" dirty="0"/>
          </a:p>
          <a:p>
            <a:pPr lvl="1">
              <a:buFont typeface="Arial" panose="020B0604020202020204" pitchFamily="34" charset="0"/>
              <a:buChar char="•"/>
            </a:pPr>
            <a:r>
              <a:rPr lang="en-US" dirty="0" err="1"/>
              <a:t>kakovost</a:t>
            </a:r>
            <a:r>
              <a:rPr lang="en-US" dirty="0"/>
              <a:t> </a:t>
            </a:r>
            <a:r>
              <a:rPr lang="en-US" dirty="0" err="1"/>
              <a:t>življenja</a:t>
            </a:r>
            <a:endParaRPr lang="sl-SI" dirty="0"/>
          </a:p>
          <a:p>
            <a:pPr marL="0" indent="0">
              <a:buNone/>
            </a:pPr>
            <a:r>
              <a:rPr lang="en-US" dirty="0" err="1"/>
              <a:t>Konvencija</a:t>
            </a:r>
            <a:r>
              <a:rPr lang="en-US" dirty="0"/>
              <a:t> ZN o </a:t>
            </a:r>
            <a:r>
              <a:rPr lang="en-US" dirty="0" err="1"/>
              <a:t>pravicah</a:t>
            </a:r>
            <a:r>
              <a:rPr lang="en-US" dirty="0"/>
              <a:t> </a:t>
            </a:r>
            <a:r>
              <a:rPr lang="en-US" dirty="0" err="1"/>
              <a:t>invalidov</a:t>
            </a:r>
            <a:r>
              <a:rPr lang="en-US" dirty="0"/>
              <a:t> (CRPD)</a:t>
            </a:r>
            <a:endParaRPr lang="sl-SI" dirty="0"/>
          </a:p>
          <a:p>
            <a:pPr lvl="1">
              <a:buFont typeface="Arial" panose="020B0604020202020204" pitchFamily="34" charset="0"/>
              <a:buChar char="•"/>
            </a:pPr>
            <a:r>
              <a:rPr lang="en-US" dirty="0" err="1"/>
              <a:t>Sprejeta</a:t>
            </a:r>
            <a:r>
              <a:rPr lang="en-US" dirty="0"/>
              <a:t> </a:t>
            </a:r>
            <a:r>
              <a:rPr lang="en-US" dirty="0" err="1"/>
              <a:t>leta</a:t>
            </a:r>
            <a:r>
              <a:rPr lang="en-US" dirty="0"/>
              <a:t> 2006</a:t>
            </a:r>
            <a:endParaRPr lang="sl-SI" dirty="0"/>
          </a:p>
          <a:p>
            <a:pPr lvl="1">
              <a:buFont typeface="Arial" panose="020B0604020202020204" pitchFamily="34" charset="0"/>
              <a:buChar char="•"/>
            </a:pPr>
            <a:r>
              <a:rPr lang="en-US" dirty="0" err="1"/>
              <a:t>Ratificirana</a:t>
            </a:r>
            <a:r>
              <a:rPr lang="en-US" dirty="0"/>
              <a:t> v </a:t>
            </a:r>
            <a:r>
              <a:rPr lang="en-US" dirty="0" err="1"/>
              <a:t>večini</a:t>
            </a:r>
            <a:r>
              <a:rPr lang="en-US" dirty="0"/>
              <a:t> </a:t>
            </a:r>
            <a:r>
              <a:rPr lang="en-US" dirty="0" err="1"/>
              <a:t>držav</a:t>
            </a:r>
            <a:r>
              <a:rPr lang="en-US" dirty="0"/>
              <a:t> po </a:t>
            </a:r>
            <a:r>
              <a:rPr lang="en-US" dirty="0" err="1"/>
              <a:t>svetu</a:t>
            </a:r>
            <a:r>
              <a:rPr lang="en-US" dirty="0"/>
              <a:t> (</a:t>
            </a:r>
            <a:r>
              <a:rPr lang="en-US" dirty="0" err="1"/>
              <a:t>vključno</a:t>
            </a:r>
            <a:r>
              <a:rPr lang="en-US" dirty="0"/>
              <a:t> z </a:t>
            </a:r>
            <a:r>
              <a:rPr lang="en-US" dirty="0" err="1"/>
              <a:t>Bolgarijo</a:t>
            </a:r>
            <a:r>
              <a:rPr lang="en-US" dirty="0"/>
              <a:t>, </a:t>
            </a:r>
            <a:r>
              <a:rPr lang="en-US" dirty="0" err="1"/>
              <a:t>Slovenijo</a:t>
            </a:r>
            <a:r>
              <a:rPr lang="en-US" dirty="0"/>
              <a:t> in </a:t>
            </a:r>
            <a:r>
              <a:rPr lang="en-US" dirty="0" err="1"/>
              <a:t>Srbijo</a:t>
            </a:r>
            <a:r>
              <a:rPr lang="en-US" dirty="0"/>
              <a:t>)</a:t>
            </a:r>
            <a:endParaRPr lang="sl-SI" dirty="0"/>
          </a:p>
          <a:p>
            <a:pPr lvl="1">
              <a:buFont typeface="Arial" panose="020B0604020202020204" pitchFamily="34" charset="0"/>
              <a:buChar char="•"/>
            </a:pPr>
            <a:r>
              <a:rPr lang="en-US" dirty="0" err="1"/>
              <a:t>Člen</a:t>
            </a:r>
            <a:r>
              <a:rPr lang="en-US" dirty="0"/>
              <a:t> 30: </a:t>
            </a:r>
            <a:r>
              <a:rPr lang="en-US" dirty="0" err="1"/>
              <a:t>Pravica</a:t>
            </a:r>
            <a:r>
              <a:rPr lang="en-US" dirty="0"/>
              <a:t> do </a:t>
            </a:r>
            <a:r>
              <a:rPr lang="en-US" dirty="0" err="1"/>
              <a:t>dostopa</a:t>
            </a:r>
            <a:r>
              <a:rPr lang="en-US" dirty="0"/>
              <a:t> do </a:t>
            </a:r>
            <a:r>
              <a:rPr lang="en-US" dirty="0" err="1"/>
              <a:t>kulture</a:t>
            </a:r>
            <a:r>
              <a:rPr lang="en-US" dirty="0"/>
              <a:t>, </a:t>
            </a:r>
            <a:r>
              <a:rPr lang="en-US" dirty="0" err="1"/>
              <a:t>turizma</a:t>
            </a:r>
            <a:r>
              <a:rPr lang="en-US" dirty="0"/>
              <a:t>, </a:t>
            </a:r>
            <a:r>
              <a:rPr lang="en-US" dirty="0" err="1"/>
              <a:t>prostega</a:t>
            </a:r>
            <a:r>
              <a:rPr lang="en-US" dirty="0"/>
              <a:t> </a:t>
            </a:r>
            <a:r>
              <a:rPr lang="en-US" dirty="0" err="1"/>
              <a:t>časa</a:t>
            </a:r>
            <a:r>
              <a:rPr lang="en-US" dirty="0"/>
              <a:t> in </a:t>
            </a:r>
            <a:r>
              <a:rPr lang="en-US" dirty="0" err="1"/>
              <a:t>dediščine</a:t>
            </a:r>
            <a:endParaRPr lang="en-US" dirty="0"/>
          </a:p>
        </p:txBody>
      </p:sp>
    </p:spTree>
    <p:extLst>
      <p:ext uri="{BB962C8B-B14F-4D97-AF65-F5344CB8AC3E}">
        <p14:creationId xmlns:p14="http://schemas.microsoft.com/office/powerpoint/2010/main" val="1980848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8B51-0E12-38D3-6A98-B78BAFF3E457}"/>
              </a:ext>
            </a:extLst>
          </p:cNvPr>
          <p:cNvSpPr>
            <a:spLocks noGrp="1"/>
          </p:cNvSpPr>
          <p:nvPr>
            <p:ph type="title"/>
          </p:nvPr>
        </p:nvSpPr>
        <p:spPr/>
        <p:txBody>
          <a:bodyPr>
            <a:normAutofit/>
          </a:bodyPr>
          <a:lstStyle/>
          <a:p>
            <a:r>
              <a:rPr lang="en-US" dirty="0" err="1"/>
              <a:t>Podjetniški</a:t>
            </a:r>
            <a:r>
              <a:rPr lang="en-US" dirty="0"/>
              <a:t> primer: </a:t>
            </a:r>
            <a:r>
              <a:rPr lang="en-US" dirty="0" err="1"/>
              <a:t>Prednosti</a:t>
            </a:r>
            <a:r>
              <a:rPr lang="en-US" dirty="0"/>
              <a:t> </a:t>
            </a:r>
            <a:r>
              <a:rPr lang="en-US" dirty="0" err="1"/>
              <a:t>dostopnosti</a:t>
            </a:r>
            <a:endParaRPr lang="en-US" dirty="0"/>
          </a:p>
        </p:txBody>
      </p:sp>
      <p:sp>
        <p:nvSpPr>
          <p:cNvPr id="4" name="Content Placeholder 3">
            <a:extLst>
              <a:ext uri="{FF2B5EF4-FFF2-40B4-BE49-F238E27FC236}">
                <a16:creationId xmlns:a16="http://schemas.microsoft.com/office/drawing/2014/main" id="{92212D32-AF90-F2EE-34BB-4316AF775EA5}"/>
              </a:ext>
            </a:extLst>
          </p:cNvPr>
          <p:cNvSpPr>
            <a:spLocks noGrp="1"/>
          </p:cNvSpPr>
          <p:nvPr>
            <p:ph idx="1"/>
          </p:nvPr>
        </p:nvSpPr>
        <p:spPr>
          <a:xfrm>
            <a:off x="1097280" y="1845733"/>
            <a:ext cx="10058400" cy="4543344"/>
          </a:xfrm>
        </p:spPr>
        <p:txBody>
          <a:bodyPr>
            <a:normAutofit lnSpcReduction="10000"/>
          </a:bodyPr>
          <a:lstStyle/>
          <a:p>
            <a:r>
              <a:rPr lang="sl-SI" sz="2400" b="1" dirty="0">
                <a:solidFill>
                  <a:schemeClr val="bg2">
                    <a:lumMod val="50000"/>
                  </a:schemeClr>
                </a:solidFill>
              </a:rPr>
              <a:t>Ključni </a:t>
            </a:r>
            <a:r>
              <a:rPr lang="en-US" sz="2400" b="1" dirty="0" err="1">
                <a:solidFill>
                  <a:schemeClr val="bg2">
                    <a:lumMod val="50000"/>
                  </a:schemeClr>
                </a:solidFill>
              </a:rPr>
              <a:t>trendi</a:t>
            </a:r>
            <a:r>
              <a:rPr lang="en-US" sz="2400" b="1" dirty="0">
                <a:solidFill>
                  <a:schemeClr val="bg2">
                    <a:lumMod val="50000"/>
                  </a:schemeClr>
                </a:solidFill>
              </a:rPr>
              <a:t> </a:t>
            </a:r>
            <a:r>
              <a:rPr lang="en-US" sz="2000" dirty="0" err="1"/>
              <a:t>na</a:t>
            </a:r>
            <a:r>
              <a:rPr lang="en-US" sz="2000" dirty="0"/>
              <a:t> </a:t>
            </a:r>
            <a:r>
              <a:rPr lang="en-US" sz="2000" dirty="0" err="1"/>
              <a:t>področju</a:t>
            </a:r>
            <a:r>
              <a:rPr lang="en-US" sz="2000" dirty="0"/>
              <a:t> </a:t>
            </a:r>
            <a:r>
              <a:rPr lang="en-US" sz="2000" dirty="0" err="1"/>
              <a:t>povpraševanja</a:t>
            </a:r>
            <a:r>
              <a:rPr lang="en-US" sz="2000" dirty="0"/>
              <a:t> po </a:t>
            </a:r>
            <a:r>
              <a:rPr lang="en-US" sz="2000" dirty="0" err="1"/>
              <a:t>dostopnem</a:t>
            </a:r>
            <a:r>
              <a:rPr lang="en-US" sz="2000" dirty="0"/>
              <a:t> </a:t>
            </a:r>
            <a:r>
              <a:rPr lang="en-US" sz="2000" dirty="0" err="1"/>
              <a:t>turizmu</a:t>
            </a:r>
            <a:r>
              <a:rPr lang="en-US" sz="2000" dirty="0"/>
              <a:t>:</a:t>
            </a:r>
            <a:endParaRPr lang="sl-SI" sz="2000" dirty="0"/>
          </a:p>
          <a:p>
            <a:pPr lvl="1"/>
            <a:r>
              <a:rPr lang="en-US" sz="2000" dirty="0" err="1"/>
              <a:t>Naraščanje</a:t>
            </a:r>
            <a:r>
              <a:rPr lang="en-US" sz="2000" dirty="0"/>
              <a:t> </a:t>
            </a:r>
            <a:r>
              <a:rPr lang="en-US" sz="2000" dirty="0" err="1"/>
              <a:t>števila</a:t>
            </a:r>
            <a:r>
              <a:rPr lang="en-US" sz="2000" dirty="0"/>
              <a:t> </a:t>
            </a:r>
            <a:r>
              <a:rPr lang="en-US" sz="2000" dirty="0" err="1"/>
              <a:t>ljudi</a:t>
            </a:r>
            <a:r>
              <a:rPr lang="en-US" sz="2000" dirty="0"/>
              <a:t> s </a:t>
            </a:r>
            <a:r>
              <a:rPr lang="en-US" sz="2000" dirty="0" err="1"/>
              <a:t>posebnimi</a:t>
            </a:r>
            <a:r>
              <a:rPr lang="en-US" sz="2000" dirty="0"/>
              <a:t> </a:t>
            </a:r>
            <a:r>
              <a:rPr lang="en-US" sz="2000" dirty="0" err="1"/>
              <a:t>potrebami</a:t>
            </a:r>
            <a:endParaRPr lang="sl-SI" sz="2000" dirty="0"/>
          </a:p>
          <a:p>
            <a:pPr lvl="1"/>
            <a:r>
              <a:rPr lang="en-US" sz="2000" dirty="0" err="1"/>
              <a:t>Večja</a:t>
            </a:r>
            <a:r>
              <a:rPr lang="en-US" sz="2000" dirty="0"/>
              <a:t> </a:t>
            </a:r>
            <a:r>
              <a:rPr lang="en-US" sz="2000" dirty="0" err="1"/>
              <a:t>vključenost</a:t>
            </a:r>
            <a:r>
              <a:rPr lang="en-US" sz="2000" dirty="0"/>
              <a:t> </a:t>
            </a:r>
            <a:r>
              <a:rPr lang="en-US" sz="2000" dirty="0" err="1"/>
              <a:t>ljudi</a:t>
            </a:r>
            <a:r>
              <a:rPr lang="en-US" sz="2000" dirty="0"/>
              <a:t> s </a:t>
            </a:r>
            <a:r>
              <a:rPr lang="en-US" sz="2000" dirty="0" err="1"/>
              <a:t>posebnimi</a:t>
            </a:r>
            <a:r>
              <a:rPr lang="en-US" sz="2000" dirty="0"/>
              <a:t> </a:t>
            </a:r>
            <a:r>
              <a:rPr lang="en-US" sz="2000" dirty="0" err="1"/>
              <a:t>potrebami</a:t>
            </a:r>
            <a:r>
              <a:rPr lang="en-US" sz="2000" dirty="0"/>
              <a:t> v </a:t>
            </a:r>
            <a:r>
              <a:rPr lang="en-US" sz="2000" dirty="0" err="1"/>
              <a:t>turizmu</a:t>
            </a:r>
            <a:endParaRPr lang="sl-SI" sz="2000" dirty="0"/>
          </a:p>
          <a:p>
            <a:pPr lvl="1"/>
            <a:r>
              <a:rPr lang="en-US" sz="2000" dirty="0" err="1"/>
              <a:t>Večje</a:t>
            </a:r>
            <a:r>
              <a:rPr lang="en-US" sz="2000" dirty="0"/>
              <a:t> </a:t>
            </a:r>
            <a:r>
              <a:rPr lang="en-US" sz="2000" dirty="0" err="1"/>
              <a:t>zahteve</a:t>
            </a:r>
            <a:r>
              <a:rPr lang="en-US" sz="2000" dirty="0"/>
              <a:t> glede </a:t>
            </a:r>
            <a:r>
              <a:rPr lang="en-US" sz="2000" dirty="0" err="1"/>
              <a:t>dostopnosti</a:t>
            </a:r>
            <a:r>
              <a:rPr lang="en-US" sz="2000" dirty="0"/>
              <a:t> v </a:t>
            </a:r>
            <a:r>
              <a:rPr lang="en-US" sz="2000" dirty="0" err="1"/>
              <a:t>turizmu</a:t>
            </a:r>
            <a:endParaRPr lang="sl-SI" sz="2000" dirty="0"/>
          </a:p>
          <a:p>
            <a:pPr lvl="1"/>
            <a:r>
              <a:rPr lang="en-US" sz="2000" dirty="0" err="1"/>
              <a:t>Dostopnost</a:t>
            </a:r>
            <a:r>
              <a:rPr lang="en-US" sz="2000" dirty="0"/>
              <a:t> </a:t>
            </a:r>
            <a:r>
              <a:rPr lang="en-US" sz="2000" dirty="0" err="1"/>
              <a:t>kot</a:t>
            </a:r>
            <a:r>
              <a:rPr lang="en-US" sz="2000" dirty="0"/>
              <a:t> </a:t>
            </a:r>
            <a:r>
              <a:rPr lang="en-US" sz="2000" dirty="0" err="1"/>
              <a:t>pozitivno</a:t>
            </a:r>
            <a:r>
              <a:rPr lang="en-US" sz="2000" dirty="0"/>
              <a:t> </a:t>
            </a:r>
            <a:r>
              <a:rPr lang="en-US" sz="2000" dirty="0" err="1"/>
              <a:t>orodje</a:t>
            </a:r>
            <a:r>
              <a:rPr lang="en-US" sz="2000" dirty="0"/>
              <a:t> za </a:t>
            </a:r>
            <a:r>
              <a:rPr lang="en-US" sz="2000" dirty="0" err="1"/>
              <a:t>kakovost</a:t>
            </a:r>
            <a:r>
              <a:rPr lang="en-US" sz="2000" dirty="0"/>
              <a:t> </a:t>
            </a:r>
            <a:r>
              <a:rPr lang="en-US" sz="2000" dirty="0" err="1"/>
              <a:t>turizma</a:t>
            </a:r>
            <a:endParaRPr lang="en-US" sz="2000" dirty="0"/>
          </a:p>
          <a:p>
            <a:r>
              <a:rPr lang="sl-SI" sz="2400" b="1" dirty="0">
                <a:solidFill>
                  <a:schemeClr val="bg2">
                    <a:lumMod val="50000"/>
                  </a:schemeClr>
                </a:solidFill>
              </a:rPr>
              <a:t>Razlogi za vlaganje v dostopnost</a:t>
            </a:r>
            <a:r>
              <a:rPr lang="en-GB" sz="2400" b="1" dirty="0">
                <a:solidFill>
                  <a:schemeClr val="bg2">
                    <a:lumMod val="50000"/>
                  </a:schemeClr>
                </a:solidFill>
              </a:rPr>
              <a:t>: </a:t>
            </a:r>
            <a:endParaRPr lang="sl-SI" sz="2400" b="1" dirty="0">
              <a:solidFill>
                <a:schemeClr val="bg2">
                  <a:lumMod val="50000"/>
                </a:schemeClr>
              </a:solidFill>
            </a:endParaRPr>
          </a:p>
          <a:p>
            <a:pPr lvl="1"/>
            <a:r>
              <a:rPr lang="en-GB" sz="2100" b="1" dirty="0" err="1"/>
              <a:t>Tržni</a:t>
            </a:r>
            <a:r>
              <a:rPr lang="en-GB" sz="2100" b="1" dirty="0"/>
              <a:t> </a:t>
            </a:r>
            <a:r>
              <a:rPr lang="en-GB" sz="2100" b="1" dirty="0" err="1"/>
              <a:t>potencial</a:t>
            </a:r>
            <a:r>
              <a:rPr lang="en-GB" sz="2100" b="1" dirty="0"/>
              <a:t>:</a:t>
            </a:r>
            <a:r>
              <a:rPr lang="sl-SI" sz="2100" b="1" dirty="0"/>
              <a:t> </a:t>
            </a:r>
            <a:r>
              <a:rPr lang="en-GB" sz="2100" dirty="0" err="1"/>
              <a:t>Osebe</a:t>
            </a:r>
            <a:r>
              <a:rPr lang="en-GB" sz="2100" dirty="0"/>
              <a:t> s </a:t>
            </a:r>
            <a:r>
              <a:rPr lang="en-GB" sz="2100" dirty="0" err="1"/>
              <a:t>posebnimi</a:t>
            </a:r>
            <a:r>
              <a:rPr lang="en-GB" sz="2100" dirty="0"/>
              <a:t> </a:t>
            </a:r>
            <a:r>
              <a:rPr lang="en-GB" sz="2100" dirty="0" err="1"/>
              <a:t>potrebami</a:t>
            </a:r>
            <a:r>
              <a:rPr lang="en-GB" sz="2100" dirty="0"/>
              <a:t> </a:t>
            </a:r>
            <a:r>
              <a:rPr lang="en-GB" sz="2100" dirty="0" err="1"/>
              <a:t>predstavljajo</a:t>
            </a:r>
            <a:r>
              <a:rPr lang="en-GB" sz="2100" dirty="0"/>
              <a:t> </a:t>
            </a:r>
            <a:r>
              <a:rPr lang="en-GB" sz="2100" dirty="0" err="1"/>
              <a:t>velik</a:t>
            </a:r>
            <a:r>
              <a:rPr lang="en-GB" sz="2100" dirty="0"/>
              <a:t> in </a:t>
            </a:r>
            <a:r>
              <a:rPr lang="en-GB" sz="2100" dirty="0" err="1"/>
              <a:t>rastoč</a:t>
            </a:r>
            <a:r>
              <a:rPr lang="en-GB" sz="2100" dirty="0"/>
              <a:t> </a:t>
            </a:r>
            <a:r>
              <a:rPr lang="en-GB" sz="2100" dirty="0" err="1"/>
              <a:t>trg</a:t>
            </a:r>
            <a:r>
              <a:rPr lang="en-GB" sz="2100" dirty="0"/>
              <a:t>.</a:t>
            </a:r>
            <a:endParaRPr lang="sl-SI" sz="2100" dirty="0"/>
          </a:p>
          <a:p>
            <a:pPr lvl="1"/>
            <a:r>
              <a:rPr lang="en-GB" sz="2100" b="1" dirty="0" err="1"/>
              <a:t>Kakovost</a:t>
            </a:r>
            <a:r>
              <a:rPr lang="en-GB" sz="2100" b="1" dirty="0"/>
              <a:t>: </a:t>
            </a:r>
            <a:r>
              <a:rPr lang="en-GB" sz="2100" dirty="0" err="1"/>
              <a:t>Dostopnost</a:t>
            </a:r>
            <a:r>
              <a:rPr lang="en-GB" sz="2100" dirty="0"/>
              <a:t> </a:t>
            </a:r>
            <a:r>
              <a:rPr lang="en-GB" sz="2100" dirty="0" err="1"/>
              <a:t>izboljša</a:t>
            </a:r>
            <a:r>
              <a:rPr lang="en-GB" sz="2100" dirty="0"/>
              <a:t> </a:t>
            </a:r>
            <a:r>
              <a:rPr lang="en-GB" sz="2100" dirty="0" err="1"/>
              <a:t>kakovost</a:t>
            </a:r>
            <a:r>
              <a:rPr lang="en-GB" sz="2100" dirty="0"/>
              <a:t> </a:t>
            </a:r>
            <a:r>
              <a:rPr lang="en-GB" sz="2100" dirty="0" err="1"/>
              <a:t>ponudbe</a:t>
            </a:r>
            <a:r>
              <a:rPr lang="en-GB" sz="2100" dirty="0"/>
              <a:t> in s </a:t>
            </a:r>
            <a:r>
              <a:rPr lang="en-GB" sz="2100" dirty="0" err="1"/>
              <a:t>tem</a:t>
            </a:r>
            <a:r>
              <a:rPr lang="en-GB" sz="2100" dirty="0"/>
              <a:t> </a:t>
            </a:r>
            <a:r>
              <a:rPr lang="en-GB" sz="2100" dirty="0" err="1"/>
              <a:t>tudi</a:t>
            </a:r>
            <a:r>
              <a:rPr lang="en-GB" sz="2100" dirty="0"/>
              <a:t> </a:t>
            </a:r>
            <a:r>
              <a:rPr lang="en-GB" sz="2100" dirty="0" err="1"/>
              <a:t>cene</a:t>
            </a:r>
            <a:r>
              <a:rPr lang="en-GB" sz="2100" dirty="0"/>
              <a:t>.</a:t>
            </a:r>
            <a:endParaRPr lang="sl-SI" sz="2100" dirty="0"/>
          </a:p>
          <a:p>
            <a:pPr lvl="1"/>
            <a:r>
              <a:rPr lang="en-GB" sz="2100" b="1" dirty="0" err="1"/>
              <a:t>Spremljevalci</a:t>
            </a:r>
            <a:r>
              <a:rPr lang="en-GB" sz="2100" b="1" dirty="0"/>
              <a:t>: </a:t>
            </a:r>
            <a:r>
              <a:rPr lang="en-GB" sz="2100" dirty="0" err="1"/>
              <a:t>Osebe</a:t>
            </a:r>
            <a:r>
              <a:rPr lang="en-GB" sz="2100" dirty="0"/>
              <a:t> s </a:t>
            </a:r>
            <a:r>
              <a:rPr lang="en-GB" sz="2100" dirty="0" err="1"/>
              <a:t>posebnimi</a:t>
            </a:r>
            <a:r>
              <a:rPr lang="en-GB" sz="2100" dirty="0"/>
              <a:t> </a:t>
            </a:r>
            <a:r>
              <a:rPr lang="en-GB" sz="2100" dirty="0" err="1"/>
              <a:t>potrebami</a:t>
            </a:r>
            <a:r>
              <a:rPr lang="en-GB" sz="2100" dirty="0"/>
              <a:t> </a:t>
            </a:r>
            <a:r>
              <a:rPr lang="en-GB" sz="2100" dirty="0" err="1"/>
              <a:t>običajno</a:t>
            </a:r>
            <a:r>
              <a:rPr lang="en-GB" sz="2100" dirty="0"/>
              <a:t> </a:t>
            </a:r>
            <a:r>
              <a:rPr lang="en-GB" sz="2100" dirty="0" err="1"/>
              <a:t>potujejo</a:t>
            </a:r>
            <a:r>
              <a:rPr lang="en-GB" sz="2100" dirty="0"/>
              <a:t> v </a:t>
            </a:r>
            <a:r>
              <a:rPr lang="en-GB" sz="2100" dirty="0" err="1"/>
              <a:t>spremstvu</a:t>
            </a:r>
            <a:r>
              <a:rPr lang="en-GB" sz="2100" dirty="0"/>
              <a:t>.</a:t>
            </a:r>
            <a:endParaRPr lang="sl-SI" sz="2100" dirty="0"/>
          </a:p>
          <a:p>
            <a:pPr lvl="1"/>
            <a:r>
              <a:rPr lang="en-GB" sz="2100" b="1" dirty="0" err="1"/>
              <a:t>Podaljšanje</a:t>
            </a:r>
            <a:r>
              <a:rPr lang="en-GB" sz="2100" b="1" dirty="0"/>
              <a:t> </a:t>
            </a:r>
            <a:r>
              <a:rPr lang="en-GB" sz="2100" b="1" dirty="0" err="1"/>
              <a:t>sezone</a:t>
            </a:r>
            <a:r>
              <a:rPr lang="en-GB" sz="2100" b="1" dirty="0"/>
              <a:t>: </a:t>
            </a:r>
            <a:r>
              <a:rPr lang="en-GB" sz="2100" dirty="0" err="1"/>
              <a:t>Potniki</a:t>
            </a:r>
            <a:r>
              <a:rPr lang="en-GB" sz="2100" dirty="0"/>
              <a:t> s </a:t>
            </a:r>
            <a:r>
              <a:rPr lang="en-GB" sz="2100" dirty="0" err="1"/>
              <a:t>posebnimi</a:t>
            </a:r>
            <a:r>
              <a:rPr lang="en-GB" sz="2100" dirty="0"/>
              <a:t> </a:t>
            </a:r>
            <a:r>
              <a:rPr lang="en-GB" sz="2100" dirty="0" err="1"/>
              <a:t>potrebami</a:t>
            </a:r>
            <a:r>
              <a:rPr lang="en-GB" sz="2100" dirty="0"/>
              <a:t> se </a:t>
            </a:r>
            <a:r>
              <a:rPr lang="en-GB" sz="2100" dirty="0" err="1"/>
              <a:t>pogosto</a:t>
            </a:r>
            <a:r>
              <a:rPr lang="en-GB" sz="2100" dirty="0"/>
              <a:t> </a:t>
            </a:r>
            <a:r>
              <a:rPr lang="en-GB" sz="2100" dirty="0" err="1"/>
              <a:t>izogibajo</a:t>
            </a:r>
            <a:r>
              <a:rPr lang="en-GB" sz="2100" dirty="0"/>
              <a:t> </a:t>
            </a:r>
            <a:r>
              <a:rPr lang="en-GB" sz="2100" dirty="0" err="1"/>
              <a:t>vrhuncu</a:t>
            </a:r>
            <a:r>
              <a:rPr lang="en-GB" sz="2100" dirty="0"/>
              <a:t> </a:t>
            </a:r>
            <a:r>
              <a:rPr lang="en-GB" sz="2100" dirty="0" err="1"/>
              <a:t>počitniške</a:t>
            </a:r>
            <a:r>
              <a:rPr lang="en-GB" sz="2100" dirty="0"/>
              <a:t> </a:t>
            </a:r>
            <a:r>
              <a:rPr lang="en-GB" sz="2100" dirty="0" err="1"/>
              <a:t>sezone</a:t>
            </a:r>
            <a:r>
              <a:rPr lang="en-GB" sz="2100" dirty="0"/>
              <a:t>.</a:t>
            </a:r>
            <a:endParaRPr lang="sl-SI" sz="2100" dirty="0"/>
          </a:p>
          <a:p>
            <a:pPr lvl="1"/>
            <a:r>
              <a:rPr lang="en-GB" sz="2100" b="1" dirty="0" err="1"/>
              <a:t>Oblikovanje</a:t>
            </a:r>
            <a:r>
              <a:rPr lang="en-GB" sz="2100" b="1" dirty="0"/>
              <a:t> </a:t>
            </a:r>
            <a:r>
              <a:rPr lang="en-GB" sz="2100" b="1" dirty="0" err="1"/>
              <a:t>blagovne</a:t>
            </a:r>
            <a:r>
              <a:rPr lang="en-GB" sz="2100" b="1" dirty="0"/>
              <a:t> </a:t>
            </a:r>
            <a:r>
              <a:rPr lang="en-GB" sz="2100" b="1" dirty="0" err="1"/>
              <a:t>znamke</a:t>
            </a:r>
            <a:r>
              <a:rPr lang="en-GB" sz="2100" b="1" dirty="0"/>
              <a:t>: </a:t>
            </a:r>
            <a:r>
              <a:rPr lang="en-GB" sz="2100" dirty="0" err="1"/>
              <a:t>Dostopna</a:t>
            </a:r>
            <a:r>
              <a:rPr lang="en-GB" sz="2100" dirty="0"/>
              <a:t> </a:t>
            </a:r>
            <a:r>
              <a:rPr lang="en-GB" sz="2100" dirty="0" err="1"/>
              <a:t>ponudba</a:t>
            </a:r>
            <a:r>
              <a:rPr lang="en-GB" sz="2100" dirty="0"/>
              <a:t> </a:t>
            </a:r>
            <a:r>
              <a:rPr lang="en-GB" sz="2100" dirty="0" err="1"/>
              <a:t>izboljša</a:t>
            </a:r>
            <a:r>
              <a:rPr lang="en-GB" sz="2100" dirty="0"/>
              <a:t> </a:t>
            </a:r>
            <a:r>
              <a:rPr lang="en-GB" sz="2100" dirty="0" err="1"/>
              <a:t>podobo</a:t>
            </a:r>
            <a:r>
              <a:rPr lang="en-GB" sz="2100" dirty="0"/>
              <a:t> </a:t>
            </a:r>
            <a:r>
              <a:rPr lang="en-GB" sz="2100" dirty="0" err="1"/>
              <a:t>blagovne</a:t>
            </a:r>
            <a:r>
              <a:rPr lang="en-GB" sz="2100" dirty="0"/>
              <a:t> </a:t>
            </a:r>
            <a:r>
              <a:rPr lang="en-GB" sz="2100" dirty="0" err="1"/>
              <a:t>znamke</a:t>
            </a:r>
            <a:r>
              <a:rPr lang="en-GB" sz="2100" dirty="0"/>
              <a:t> in </a:t>
            </a:r>
            <a:r>
              <a:rPr lang="en-GB" sz="2100" dirty="0" err="1"/>
              <a:t>poveča</a:t>
            </a:r>
            <a:r>
              <a:rPr lang="en-GB" sz="2100" dirty="0"/>
              <a:t> </a:t>
            </a:r>
            <a:r>
              <a:rPr lang="en-GB" sz="2100" dirty="0" err="1"/>
              <a:t>konkurenčnost</a:t>
            </a:r>
            <a:r>
              <a:rPr lang="en-GB" sz="2100" dirty="0"/>
              <a:t>.</a:t>
            </a:r>
            <a:endParaRPr lang="en-US" sz="2100" dirty="0"/>
          </a:p>
        </p:txBody>
      </p:sp>
    </p:spTree>
    <p:extLst>
      <p:ext uri="{BB962C8B-B14F-4D97-AF65-F5344CB8AC3E}">
        <p14:creationId xmlns:p14="http://schemas.microsoft.com/office/powerpoint/2010/main" val="8772334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3626C21D3572647B2A253AA74E92EE4" ma:contentTypeVersion="21" ma:contentTypeDescription="Ustvari nov dokument." ma:contentTypeScope="" ma:versionID="24ceb8b0b81e4e91e9fe6d7c8ab11fab">
  <xsd:schema xmlns:xsd="http://www.w3.org/2001/XMLSchema" xmlns:xs="http://www.w3.org/2001/XMLSchema" xmlns:p="http://schemas.microsoft.com/office/2006/metadata/properties" xmlns:ns2="3a5d1d9f-d4d3-4255-b7d4-3b733ef2d2ce" xmlns:ns3="180d5d05-33dd-4c09-958b-a491cf4c50cc" targetNamespace="http://schemas.microsoft.com/office/2006/metadata/properties" ma:root="true" ma:fieldsID="7c3017fead9220a05f57be8f82c2f4f7" ns2:_="" ns3:_="">
    <xsd:import namespace="3a5d1d9f-d4d3-4255-b7d4-3b733ef2d2ce"/>
    <xsd:import namespace="180d5d05-33dd-4c09-958b-a491cf4c50c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5d1d9f-d4d3-4255-b7d4-3b733ef2d2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Oznake slike" ma:readOnly="false" ma:fieldId="{5cf76f15-5ced-4ddc-b409-7134ff3c332f}" ma:taxonomyMulti="true" ma:sspId="0d193455-1fba-4e67-a8fd-7144643f5de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0d5d05-33dd-4c09-958b-a491cf4c50cc" elementFormDefault="qualified">
    <xsd:import namespace="http://schemas.microsoft.com/office/2006/documentManagement/types"/>
    <xsd:import namespace="http://schemas.microsoft.com/office/infopath/2007/PartnerControls"/>
    <xsd:element name="SharedWithUsers" ma:index="14"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V skupni rabi s podrobnostmi" ma:internalName="SharedWithDetails" ma:readOnly="true">
      <xsd:simpleType>
        <xsd:restriction base="dms:Note">
          <xsd:maxLength value="255"/>
        </xsd:restriction>
      </xsd:simpleType>
    </xsd:element>
    <xsd:element name="TaxCatchAll" ma:index="21" nillable="true" ma:displayName="Taxonomy Catch All Column" ma:hidden="true" ma:list="{0a1dacb2-a4de-4a6d-9162-f89ee2e0ab50}" ma:internalName="TaxCatchAll" ma:showField="CatchAllData" ma:web="180d5d05-33dd-4c09-958b-a491cf4c50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5d1d9f-d4d3-4255-b7d4-3b733ef2d2ce">
      <Terms xmlns="http://schemas.microsoft.com/office/infopath/2007/PartnerControls"/>
    </lcf76f155ced4ddcb4097134ff3c332f>
    <TaxCatchAll xmlns="180d5d05-33dd-4c09-958b-a491cf4c50cc" xsi:nil="true"/>
  </documentManagement>
</p:properties>
</file>

<file path=customXml/itemProps1.xml><?xml version="1.0" encoding="utf-8"?>
<ds:datastoreItem xmlns:ds="http://schemas.openxmlformats.org/officeDocument/2006/customXml" ds:itemID="{63428D1D-68E4-401E-8098-4CB9DF3E71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5d1d9f-d4d3-4255-b7d4-3b733ef2d2ce"/>
    <ds:schemaRef ds:uri="180d5d05-33dd-4c09-958b-a491cf4c50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161080-53DA-4FAA-B145-4A0D6AF270FA}">
  <ds:schemaRefs>
    <ds:schemaRef ds:uri="http://schemas.microsoft.com/sharepoint/v3/contenttype/forms"/>
  </ds:schemaRefs>
</ds:datastoreItem>
</file>

<file path=customXml/itemProps3.xml><?xml version="1.0" encoding="utf-8"?>
<ds:datastoreItem xmlns:ds="http://schemas.openxmlformats.org/officeDocument/2006/customXml" ds:itemID="{2191B606-66C5-4C17-A4CD-2BB540CC5BDC}">
  <ds:schemaRefs>
    <ds:schemaRef ds:uri="http://schemas.microsoft.com/office/2006/metadata/properties"/>
    <ds:schemaRef ds:uri="http://schemas.microsoft.com/office/infopath/2007/PartnerControls"/>
    <ds:schemaRef ds:uri="3a5d1d9f-d4d3-4255-b7d4-3b733ef2d2ce"/>
    <ds:schemaRef ds:uri="180d5d05-33dd-4c09-958b-a491cf4c50cc"/>
  </ds:schemaRefs>
</ds:datastoreItem>
</file>

<file path=docProps/app.xml><?xml version="1.0" encoding="utf-8"?>
<Properties xmlns="http://schemas.openxmlformats.org/officeDocument/2006/extended-properties" xmlns:vt="http://schemas.openxmlformats.org/officeDocument/2006/docPropsVTypes">
  <Template>Retrospect</Template>
  <TotalTime>478</TotalTime>
  <Words>5023</Words>
  <Application>Microsoft Office PowerPoint</Application>
  <PresentationFormat>Širokozaslonsko</PresentationFormat>
  <Paragraphs>549</Paragraphs>
  <Slides>31</Slides>
  <Notes>20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31</vt:i4>
      </vt:variant>
    </vt:vector>
  </HeadingPairs>
  <TitlesOfParts>
    <vt:vector size="35" baseType="lpstr">
      <vt:lpstr>Arial</vt:lpstr>
      <vt:lpstr>Calibri</vt:lpstr>
      <vt:lpstr>Courier New</vt:lpstr>
      <vt:lpstr>Retrospect</vt:lpstr>
      <vt:lpstr>Program „usposabljanja za trenerje«  na področju dostopnega kulturnega turizma</vt:lpstr>
      <vt:lpstr>O programu usposabljanja</vt:lpstr>
      <vt:lpstr>Moduli usposabljanja</vt:lpstr>
      <vt:lpstr>MODUL 1: Uvod v dostopni turizem in vključujočo storitev za stranke</vt:lpstr>
      <vt:lpstr>Cilji učenja</vt:lpstr>
      <vt:lpstr>Kaj je dostopni turizem?</vt:lpstr>
      <vt:lpstr>Percepcija proti realnosti</vt:lpstr>
      <vt:lpstr>Dostopnost kot človekova pravica</vt:lpstr>
      <vt:lpstr>Podjetniški primer: Prednosti dostopnosti</vt:lpstr>
      <vt:lpstr>Trg dostopnega turizma v EU</vt:lpstr>
      <vt:lpstr>Ključna načela dostopnega turizma</vt:lpstr>
      <vt:lpstr>Načelo univerzalnega oblikovanja</vt:lpstr>
      <vt:lpstr>Univerzalno oblikovanje 1: ENAKOPRAVNA UPORABA</vt:lpstr>
      <vt:lpstr>Univerzalno oblikovanje 2: PRILAGODLJIVOST PRI UPORABI</vt:lpstr>
      <vt:lpstr>Univerzalno oblikovanje 3: ENOSTAVNA IN INTIUTIVNA UPORABA</vt:lpstr>
      <vt:lpstr>Univerzalno oblikovanje 4: JASNE INFORMACIJE</vt:lpstr>
      <vt:lpstr>Univerzalno oblikovanje 5: TOLERANCA ZA NAPAKE</vt:lpstr>
      <vt:lpstr>Univerzalno oblikovanje 6: MAJHEN FIZIČNI NAPOR</vt:lpstr>
      <vt:lpstr>Univerzalno oblikovanje 7: VELIKOST IN PROSTOR ZA PRIHOD IN UPORABO </vt:lpstr>
      <vt:lpstr>Upravičenci do dostopnega turizma</vt:lpstr>
      <vt:lpstr>Invalidnosti in omejitve</vt:lpstr>
      <vt:lpstr>Osebe z gibalno oviranostjo</vt:lpstr>
      <vt:lpstr>Osebe z omejitvami vida</vt:lpstr>
      <vt:lpstr>Osebe s slušnimi motnjami </vt:lpstr>
      <vt:lpstr>Osebe s kognitivnimi in intelektualnimi omejitvami</vt:lpstr>
      <vt:lpstr>Drugo / Skrite omejitve</vt:lpstr>
      <vt:lpstr>Dostopnost je tudi stvar odnosa</vt:lpstr>
      <vt:lpstr>Načela vključujoče storitve za stranke</vt:lpstr>
      <vt:lpstr>Kaj je v praksi priporočljivo in kaj ne</vt:lpstr>
      <vt:lpstr>Ključne ugotovitve</vt:lpstr>
      <vt:lpstr>Hvala!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Rafael Pupovac</dc:creator>
  <cp:lastModifiedBy>Sonja Vratarič</cp:lastModifiedBy>
  <cp:revision>35</cp:revision>
  <dcterms:created xsi:type="dcterms:W3CDTF">2026-01-18T21:27:19Z</dcterms:created>
  <dcterms:modified xsi:type="dcterms:W3CDTF">2026-05-20T11:24:28Z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0x01010063626C21D3572647B2A253AA74E92EE4</vt:lpwstr>
  </property>
  <property fmtid="{D5CDD505-2E9C-101B-9397-08002B2CF9AE}" pid="3" name="MediaServiceImageTags">
    <vt:lpwstr/>
  </property>
</Properties>
</file>